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256" r:id="rId3"/>
    <p:sldId id="257" r:id="rId4"/>
    <p:sldId id="258" r:id="rId5"/>
    <p:sldId id="259" r:id="rId6"/>
    <p:sldId id="261" r:id="rId7"/>
    <p:sldId id="285" r:id="rId8"/>
    <p:sldId id="277" r:id="rId9"/>
    <p:sldId id="276" r:id="rId10"/>
    <p:sldId id="278" r:id="rId11"/>
    <p:sldId id="279" r:id="rId12"/>
    <p:sldId id="280" r:id="rId13"/>
    <p:sldId id="281" r:id="rId14"/>
    <p:sldId id="282" r:id="rId15"/>
    <p:sldId id="283" r:id="rId16"/>
    <p:sldId id="284" r:id="rId17"/>
    <p:sldId id="262" r:id="rId18"/>
    <p:sldId id="263" r:id="rId19"/>
    <p:sldId id="264" r:id="rId20"/>
    <p:sldId id="265" r:id="rId21"/>
    <p:sldId id="266" r:id="rId22"/>
    <p:sldId id="268" r:id="rId23"/>
    <p:sldId id="267" r:id="rId24"/>
    <p:sldId id="286" r:id="rId25"/>
    <p:sldId id="272" r:id="rId26"/>
    <p:sldId id="275" r:id="rId27"/>
    <p:sldId id="269" r:id="rId28"/>
    <p:sldId id="274" r:id="rId29"/>
    <p:sldId id="273"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15" autoAdjust="0"/>
  </p:normalViewPr>
  <p:slideViewPr>
    <p:cSldViewPr>
      <p:cViewPr varScale="1">
        <p:scale>
          <a:sx n="67" d="100"/>
          <a:sy n="67" d="100"/>
        </p:scale>
        <p:origin x="-139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1A39B2-6D77-4901-BB0F-14FB61697E1D}"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3DB193-1199-4373-8C95-C6ABC1260B07}" type="slidenum">
              <a:rPr lang="en-US" smtClean="0"/>
              <a:t>‹#›</a:t>
            </a:fld>
            <a:endParaRPr lang="en-US"/>
          </a:p>
        </p:txBody>
      </p:sp>
    </p:spTree>
    <p:extLst>
      <p:ext uri="{BB962C8B-B14F-4D97-AF65-F5344CB8AC3E}">
        <p14:creationId xmlns:p14="http://schemas.microsoft.com/office/powerpoint/2010/main" val="93692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page is not for the students but for the teachers.</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a:t>
            </a:fld>
            <a:endParaRPr lang="en-US"/>
          </a:p>
        </p:txBody>
      </p:sp>
    </p:spTree>
    <p:extLst>
      <p:ext uri="{BB962C8B-B14F-4D97-AF65-F5344CB8AC3E}">
        <p14:creationId xmlns:p14="http://schemas.microsoft.com/office/powerpoint/2010/main" val="3469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11</a:t>
            </a:fld>
            <a:endParaRPr lang="en-US"/>
          </a:p>
        </p:txBody>
      </p:sp>
    </p:spTree>
    <p:extLst>
      <p:ext uri="{BB962C8B-B14F-4D97-AF65-F5344CB8AC3E}">
        <p14:creationId xmlns:p14="http://schemas.microsoft.com/office/powerpoint/2010/main" val="2505365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12</a:t>
            </a:fld>
            <a:endParaRPr lang="en-US"/>
          </a:p>
        </p:txBody>
      </p:sp>
    </p:spTree>
    <p:extLst>
      <p:ext uri="{BB962C8B-B14F-4D97-AF65-F5344CB8AC3E}">
        <p14:creationId xmlns:p14="http://schemas.microsoft.com/office/powerpoint/2010/main" val="3451701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13</a:t>
            </a:fld>
            <a:endParaRPr lang="en-US"/>
          </a:p>
        </p:txBody>
      </p:sp>
    </p:spTree>
    <p:extLst>
      <p:ext uri="{BB962C8B-B14F-4D97-AF65-F5344CB8AC3E}">
        <p14:creationId xmlns:p14="http://schemas.microsoft.com/office/powerpoint/2010/main" val="2352461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14</a:t>
            </a:fld>
            <a:endParaRPr lang="en-US"/>
          </a:p>
        </p:txBody>
      </p:sp>
    </p:spTree>
    <p:extLst>
      <p:ext uri="{BB962C8B-B14F-4D97-AF65-F5344CB8AC3E}">
        <p14:creationId xmlns:p14="http://schemas.microsoft.com/office/powerpoint/2010/main" val="3023999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15</a:t>
            </a:fld>
            <a:endParaRPr lang="en-US"/>
          </a:p>
        </p:txBody>
      </p:sp>
    </p:spTree>
    <p:extLst>
      <p:ext uri="{BB962C8B-B14F-4D97-AF65-F5344CB8AC3E}">
        <p14:creationId xmlns:p14="http://schemas.microsoft.com/office/powerpoint/2010/main" val="421336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16</a:t>
            </a:fld>
            <a:endParaRPr lang="en-US"/>
          </a:p>
        </p:txBody>
      </p:sp>
    </p:spTree>
    <p:extLst>
      <p:ext uri="{BB962C8B-B14F-4D97-AF65-F5344CB8AC3E}">
        <p14:creationId xmlns:p14="http://schemas.microsoft.com/office/powerpoint/2010/main" val="3358841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show and narrate the slide one after another as he likes.</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17</a:t>
            </a:fld>
            <a:endParaRPr lang="en-US"/>
          </a:p>
        </p:txBody>
      </p:sp>
    </p:spTree>
    <p:extLst>
      <p:ext uri="{BB962C8B-B14F-4D97-AF65-F5344CB8AC3E}">
        <p14:creationId xmlns:p14="http://schemas.microsoft.com/office/powerpoint/2010/main" val="39804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Dangerous experience.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18</a:t>
            </a:fld>
            <a:endParaRPr lang="en-US"/>
          </a:p>
        </p:txBody>
      </p:sp>
    </p:spTree>
    <p:extLst>
      <p:ext uri="{BB962C8B-B14F-4D97-AF65-F5344CB8AC3E}">
        <p14:creationId xmlns:p14="http://schemas.microsoft.com/office/powerpoint/2010/main" val="3293980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and narrate the slide one after another as he likes.</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19</a:t>
            </a:fld>
            <a:endParaRPr lang="en-US"/>
          </a:p>
        </p:txBody>
      </p:sp>
    </p:spTree>
    <p:extLst>
      <p:ext uri="{BB962C8B-B14F-4D97-AF65-F5344CB8AC3E}">
        <p14:creationId xmlns:p14="http://schemas.microsoft.com/office/powerpoint/2010/main" val="2564632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and narrate the slide one after another as he likes.</a:t>
            </a:r>
          </a:p>
          <a:p>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20</a:t>
            </a:fld>
            <a:endParaRPr lang="en-US"/>
          </a:p>
        </p:txBody>
      </p:sp>
    </p:spTree>
    <p:extLst>
      <p:ext uri="{BB962C8B-B14F-4D97-AF65-F5344CB8AC3E}">
        <p14:creationId xmlns:p14="http://schemas.microsoft.com/office/powerpoint/2010/main" val="337355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Welcome slide.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a:t>
            </a:fld>
            <a:endParaRPr lang="en-US"/>
          </a:p>
        </p:txBody>
      </p:sp>
    </p:spTree>
    <p:extLst>
      <p:ext uri="{BB962C8B-B14F-4D97-AF65-F5344CB8AC3E}">
        <p14:creationId xmlns:p14="http://schemas.microsoft.com/office/powerpoint/2010/main" val="346924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a:t>
            </a:r>
            <a:r>
              <a:rPr lang="en-US" baseline="0" dirty="0" smtClean="0"/>
              <a:t> may go like previous.</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21</a:t>
            </a:fld>
            <a:endParaRPr lang="en-US"/>
          </a:p>
        </p:txBody>
      </p:sp>
    </p:spTree>
    <p:extLst>
      <p:ext uri="{BB962C8B-B14F-4D97-AF65-F5344CB8AC3E}">
        <p14:creationId xmlns:p14="http://schemas.microsoft.com/office/powerpoint/2010/main" val="3562842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Same as above.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22</a:t>
            </a:fld>
            <a:endParaRPr lang="en-US"/>
          </a:p>
        </p:txBody>
      </p:sp>
    </p:spTree>
    <p:extLst>
      <p:ext uri="{BB962C8B-B14F-4D97-AF65-F5344CB8AC3E}">
        <p14:creationId xmlns:p14="http://schemas.microsoft.com/office/powerpoint/2010/main" val="1618007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read the lines himself to narrate  the lines.</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23</a:t>
            </a:fld>
            <a:endParaRPr lang="en-US"/>
          </a:p>
        </p:txBody>
      </p:sp>
    </p:spTree>
    <p:extLst>
      <p:ext uri="{BB962C8B-B14F-4D97-AF65-F5344CB8AC3E}">
        <p14:creationId xmlns:p14="http://schemas.microsoft.com/office/powerpoint/2010/main" val="75413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conduct this</a:t>
            </a:r>
            <a:r>
              <a:rPr lang="en-US" baseline="0" dirty="0" smtClean="0"/>
              <a:t> slide orally or written.</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24</a:t>
            </a:fld>
            <a:endParaRPr lang="en-US"/>
          </a:p>
        </p:txBody>
      </p:sp>
    </p:spTree>
    <p:extLst>
      <p:ext uri="{BB962C8B-B14F-4D97-AF65-F5344CB8AC3E}">
        <p14:creationId xmlns:p14="http://schemas.microsoft.com/office/powerpoint/2010/main" val="3694419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describe</a:t>
            </a:r>
            <a:r>
              <a:rPr lang="en-US" baseline="0" dirty="0" smtClean="0"/>
              <a:t> the picture to solve the question. No Bangladeshi suitable picture is found.</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25</a:t>
            </a:fld>
            <a:endParaRPr lang="en-US"/>
          </a:p>
        </p:txBody>
      </p:sp>
    </p:spTree>
    <p:extLst>
      <p:ext uri="{BB962C8B-B14F-4D97-AF65-F5344CB8AC3E}">
        <p14:creationId xmlns:p14="http://schemas.microsoft.com/office/powerpoint/2010/main" val="2992253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may</a:t>
            </a:r>
            <a:r>
              <a:rPr lang="en-US" baseline="0" dirty="0" smtClean="0"/>
              <a:t> ask the students to fill in the blank. Answer may vary. At last he may show the answers to check if they are correct or not.</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26</a:t>
            </a:fld>
            <a:endParaRPr lang="en-US"/>
          </a:p>
        </p:txBody>
      </p:sp>
    </p:spTree>
    <p:extLst>
      <p:ext uri="{BB962C8B-B14F-4D97-AF65-F5344CB8AC3E}">
        <p14:creationId xmlns:p14="http://schemas.microsoft.com/office/powerpoint/2010/main" val="394564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to fill in the gap. Then he may show the answer to check if they are correct or not.</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27</a:t>
            </a:fld>
            <a:endParaRPr lang="en-US"/>
          </a:p>
        </p:txBody>
      </p:sp>
    </p:spTree>
    <p:extLst>
      <p:ext uri="{BB962C8B-B14F-4D97-AF65-F5344CB8AC3E}">
        <p14:creationId xmlns:p14="http://schemas.microsoft.com/office/powerpoint/2010/main" val="4283079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If</a:t>
            </a:r>
            <a:r>
              <a:rPr lang="en-US" baseline="0" dirty="0" smtClean="0"/>
              <a:t> time does not cover, this may be the home work for next class.</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28</a:t>
            </a:fld>
            <a:endParaRPr lang="en-US"/>
          </a:p>
        </p:txBody>
      </p:sp>
    </p:spTree>
    <p:extLst>
      <p:ext uri="{BB962C8B-B14F-4D97-AF65-F5344CB8AC3E}">
        <p14:creationId xmlns:p14="http://schemas.microsoft.com/office/powerpoint/2010/main" val="3943186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Thank you slide.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29</a:t>
            </a:fld>
            <a:endParaRPr lang="en-US"/>
          </a:p>
        </p:txBody>
      </p:sp>
    </p:spTree>
    <p:extLst>
      <p:ext uri="{BB962C8B-B14F-4D97-AF65-F5344CB8AC3E}">
        <p14:creationId xmlns:p14="http://schemas.microsoft.com/office/powerpoint/2010/main" val="171476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3</a:t>
            </a:fld>
            <a:endParaRPr lang="en-US"/>
          </a:p>
        </p:txBody>
      </p:sp>
    </p:spTree>
    <p:extLst>
      <p:ext uri="{BB962C8B-B14F-4D97-AF65-F5344CB8AC3E}">
        <p14:creationId xmlns:p14="http://schemas.microsoft.com/office/powerpoint/2010/main" val="280194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may observe the slide first then go ahead accordingly.</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4</a:t>
            </a:fld>
            <a:endParaRPr lang="en-US"/>
          </a:p>
        </p:txBody>
      </p:sp>
    </p:spTree>
    <p:extLst>
      <p:ext uri="{BB962C8B-B14F-4D97-AF65-F5344CB8AC3E}">
        <p14:creationId xmlns:p14="http://schemas.microsoft.com/office/powerpoint/2010/main" val="239690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Both speaking, listening, reading &amp; writing skills will be focused in this lesson.</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6</a:t>
            </a:fld>
            <a:endParaRPr lang="en-US"/>
          </a:p>
        </p:txBody>
      </p:sp>
    </p:spTree>
    <p:extLst>
      <p:ext uri="{BB962C8B-B14F-4D97-AF65-F5344CB8AC3E}">
        <p14:creationId xmlns:p14="http://schemas.microsoft.com/office/powerpoint/2010/main" val="206526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discuss the picture with their partners to lead the topic. To avid word meaning section teacher may</a:t>
            </a:r>
            <a:r>
              <a:rPr lang="en-US" baseline="0" dirty="0" smtClean="0"/>
              <a:t> click right arrow.</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7</a:t>
            </a:fld>
            <a:endParaRPr lang="en-US"/>
          </a:p>
        </p:txBody>
      </p:sp>
    </p:spTree>
    <p:extLst>
      <p:ext uri="{BB962C8B-B14F-4D97-AF65-F5344CB8AC3E}">
        <p14:creationId xmlns:p14="http://schemas.microsoft.com/office/powerpoint/2010/main" val="340521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skip key word option teacher</a:t>
            </a:r>
            <a:r>
              <a:rPr lang="en-US" baseline="0" dirty="0" smtClean="0"/>
              <a:t> may use hyperlink of page number 7. If time may be managed, he can show the word first, then he may ask the meaning of the word, then he may show the meaning and making sentence.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8</a:t>
            </a:fld>
            <a:endParaRPr lang="en-US"/>
          </a:p>
        </p:txBody>
      </p:sp>
    </p:spTree>
    <p:extLst>
      <p:ext uri="{BB962C8B-B14F-4D97-AF65-F5344CB8AC3E}">
        <p14:creationId xmlns:p14="http://schemas.microsoft.com/office/powerpoint/2010/main" val="302716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Teacher may show the word first, then he may ask the meaning of the word, then he may show the meaning and making sentence.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9</a:t>
            </a:fld>
            <a:endParaRPr lang="en-US"/>
          </a:p>
        </p:txBody>
      </p:sp>
    </p:spTree>
    <p:extLst>
      <p:ext uri="{BB962C8B-B14F-4D97-AF65-F5344CB8AC3E}">
        <p14:creationId xmlns:p14="http://schemas.microsoft.com/office/powerpoint/2010/main" val="369630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Same as above.</a:t>
            </a:r>
            <a:endParaRPr lang="en-US" dirty="0"/>
          </a:p>
        </p:txBody>
      </p:sp>
      <p:sp>
        <p:nvSpPr>
          <p:cNvPr id="4" name="Slide Number Placeholder 3"/>
          <p:cNvSpPr>
            <a:spLocks noGrp="1"/>
          </p:cNvSpPr>
          <p:nvPr>
            <p:ph type="sldNum" sz="quarter" idx="10"/>
          </p:nvPr>
        </p:nvSpPr>
        <p:spPr/>
        <p:txBody>
          <a:bodyPr/>
          <a:lstStyle/>
          <a:p>
            <a:fld id="{8B3DB193-1199-4373-8C95-C6ABC1260B07}" type="slidenum">
              <a:rPr lang="en-US" smtClean="0"/>
              <a:t>10</a:t>
            </a:fld>
            <a:endParaRPr lang="en-US"/>
          </a:p>
        </p:txBody>
      </p:sp>
    </p:spTree>
    <p:extLst>
      <p:ext uri="{BB962C8B-B14F-4D97-AF65-F5344CB8AC3E}">
        <p14:creationId xmlns:p14="http://schemas.microsoft.com/office/powerpoint/2010/main" val="315725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FD8073-05A0-4D38-A83A-2CC3B8A9644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280651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D8073-05A0-4D38-A83A-2CC3B8A9644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1409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D8073-05A0-4D38-A83A-2CC3B8A9644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111731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D8073-05A0-4D38-A83A-2CC3B8A9644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119213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D8073-05A0-4D38-A83A-2CC3B8A96443}"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127174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FD8073-05A0-4D38-A83A-2CC3B8A96443}"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80639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FD8073-05A0-4D38-A83A-2CC3B8A96443}" type="datetimeFigureOut">
              <a:rPr lang="en-US" smtClean="0"/>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324964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FD8073-05A0-4D38-A83A-2CC3B8A96443}" type="datetimeFigureOut">
              <a:rPr lang="en-US" smtClean="0"/>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181776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D8073-05A0-4D38-A83A-2CC3B8A96443}" type="datetimeFigureOut">
              <a:rPr lang="en-US" smtClean="0"/>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368685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D8073-05A0-4D38-A83A-2CC3B8A96443}"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91469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D8073-05A0-4D38-A83A-2CC3B8A96443}"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5DD11-7216-4B80-A97B-7DB1AD2DF031}" type="slidenum">
              <a:rPr lang="en-US" smtClean="0"/>
              <a:t>‹#›</a:t>
            </a:fld>
            <a:endParaRPr lang="en-US"/>
          </a:p>
        </p:txBody>
      </p:sp>
    </p:spTree>
    <p:extLst>
      <p:ext uri="{BB962C8B-B14F-4D97-AF65-F5344CB8AC3E}">
        <p14:creationId xmlns:p14="http://schemas.microsoft.com/office/powerpoint/2010/main" val="322918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alpha val="7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D8073-05A0-4D38-A83A-2CC3B8A96443}" type="datetimeFigureOut">
              <a:rPr lang="en-US" smtClean="0"/>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5DD11-7216-4B80-A97B-7DB1AD2DF031}" type="slidenum">
              <a:rPr lang="en-US" smtClean="0"/>
              <a:t>‹#›</a:t>
            </a:fld>
            <a:endParaRPr lang="en-US"/>
          </a:p>
        </p:txBody>
      </p:sp>
    </p:spTree>
    <p:extLst>
      <p:ext uri="{BB962C8B-B14F-4D97-AF65-F5344CB8AC3E}">
        <p14:creationId xmlns:p14="http://schemas.microsoft.com/office/powerpoint/2010/main" val="921559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9.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p:cNvSpPr/>
          <p:nvPr/>
        </p:nvSpPr>
        <p:spPr>
          <a:xfrm>
            <a:off x="1981200" y="1295400"/>
            <a:ext cx="5410200" cy="1981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Book Antiqua" pitchFamily="18" charset="0"/>
              </a:rPr>
              <a:t>Hidden slide</a:t>
            </a:r>
            <a:endParaRPr lang="en-US" sz="3200" b="1" dirty="0">
              <a:latin typeface="Book Antiqua" pitchFamily="18" charset="0"/>
            </a:endParaRPr>
          </a:p>
        </p:txBody>
      </p:sp>
      <p:sp>
        <p:nvSpPr>
          <p:cNvPr id="3" name="TextBox 2"/>
          <p:cNvSpPr txBox="1"/>
          <p:nvPr/>
        </p:nvSpPr>
        <p:spPr>
          <a:xfrm>
            <a:off x="762000" y="3505200"/>
            <a:ext cx="7924800" cy="1077218"/>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Teachers are cordially requested to follow the instructions below the page.</a:t>
            </a:r>
            <a:endParaRPr lang="en-US" sz="3200" b="1" dirty="0">
              <a:latin typeface="Book Antiqua" pitchFamily="18" charset="0"/>
            </a:endParaRPr>
          </a:p>
        </p:txBody>
      </p:sp>
    </p:spTree>
    <p:extLst>
      <p:ext uri="{BB962C8B-B14F-4D97-AF65-F5344CB8AC3E}">
        <p14:creationId xmlns:p14="http://schemas.microsoft.com/office/powerpoint/2010/main" val="3995881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4958" y="1625025"/>
            <a:ext cx="27432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Space</a:t>
            </a:r>
            <a:endParaRPr lang="en-US" sz="3200" b="1" dirty="0">
              <a:latin typeface="Book Antiqua" pitchFamily="18" charset="0"/>
            </a:endParaRPr>
          </a:p>
        </p:txBody>
      </p:sp>
      <p:sp>
        <p:nvSpPr>
          <p:cNvPr id="3" name="Oval 2"/>
          <p:cNvSpPr/>
          <p:nvPr/>
        </p:nvSpPr>
        <p:spPr>
          <a:xfrm>
            <a:off x="683985" y="2666999"/>
            <a:ext cx="1658257" cy="1658257"/>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Oval 3"/>
          <p:cNvSpPr/>
          <p:nvPr/>
        </p:nvSpPr>
        <p:spPr>
          <a:xfrm>
            <a:off x="6952343" y="2667000"/>
            <a:ext cx="1658257" cy="1658257"/>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Right Arrow 4"/>
          <p:cNvSpPr/>
          <p:nvPr/>
        </p:nvSpPr>
        <p:spPr>
          <a:xfrm>
            <a:off x="2496455" y="2667000"/>
            <a:ext cx="4343400" cy="1676400"/>
          </a:xfrm>
          <a:prstGeom prst="rightArrow">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r>
              <a:rPr lang="en-US" sz="3200" dirty="0">
                <a:latin typeface="Book Antiqua" pitchFamily="18" charset="0"/>
              </a:rPr>
              <a:t>area, place, distance</a:t>
            </a:r>
          </a:p>
        </p:txBody>
      </p:sp>
      <p:sp>
        <p:nvSpPr>
          <p:cNvPr id="6" name="TextBox 5"/>
          <p:cNvSpPr txBox="1"/>
          <p:nvPr/>
        </p:nvSpPr>
        <p:spPr>
          <a:xfrm>
            <a:off x="683986" y="4495800"/>
            <a:ext cx="7926614"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No one can cross the space of the sky.</a:t>
            </a:r>
            <a:endParaRPr lang="en-US" sz="3200" b="1" dirty="0">
              <a:latin typeface="Book Antiqua" pitchFamily="18" charset="0"/>
            </a:endParaRPr>
          </a:p>
        </p:txBody>
      </p:sp>
    </p:spTree>
    <p:extLst>
      <p:ext uri="{BB962C8B-B14F-4D97-AF65-F5344CB8AC3E}">
        <p14:creationId xmlns:p14="http://schemas.microsoft.com/office/powerpoint/2010/main" val="140590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676400"/>
            <a:ext cx="2466975" cy="3289300"/>
          </a:xfrm>
          <a:prstGeom prst="rect">
            <a:avLst/>
          </a:prstGeom>
        </p:spPr>
      </p:pic>
      <p:sp>
        <p:nvSpPr>
          <p:cNvPr id="3" name="TextBox 2"/>
          <p:cNvSpPr txBox="1"/>
          <p:nvPr/>
        </p:nvSpPr>
        <p:spPr>
          <a:xfrm>
            <a:off x="2971800" y="914400"/>
            <a:ext cx="2466975"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Bade</a:t>
            </a:r>
            <a:endParaRPr lang="en-US" sz="3200" b="1" dirty="0">
              <a:latin typeface="Book Antiqua" pitchFamily="18" charset="0"/>
            </a:endParaRPr>
          </a:p>
        </p:txBody>
      </p:sp>
      <p:sp>
        <p:nvSpPr>
          <p:cNvPr id="4" name="TextBox 3"/>
          <p:cNvSpPr txBox="1"/>
          <p:nvPr/>
        </p:nvSpPr>
        <p:spPr>
          <a:xfrm>
            <a:off x="2971800" y="5257800"/>
            <a:ext cx="2466975"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See off</a:t>
            </a:r>
            <a:endParaRPr lang="en-US" sz="3200" b="1" dirty="0">
              <a:latin typeface="Book Antiqua" pitchFamily="18" charset="0"/>
            </a:endParaRPr>
          </a:p>
        </p:txBody>
      </p:sp>
    </p:spTree>
    <p:extLst>
      <p:ext uri="{BB962C8B-B14F-4D97-AF65-F5344CB8AC3E}">
        <p14:creationId xmlns:p14="http://schemas.microsoft.com/office/powerpoint/2010/main" val="121879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7180" y="762000"/>
            <a:ext cx="454602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Launch</a:t>
            </a:r>
            <a:endParaRPr lang="en-US" sz="3200" b="1"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80" y="1600200"/>
            <a:ext cx="4546020" cy="3581400"/>
          </a:xfrm>
          <a:prstGeom prst="rect">
            <a:avLst/>
          </a:prstGeom>
          <a:ln>
            <a:solidFill>
              <a:schemeClr val="tx1"/>
            </a:solidFill>
          </a:ln>
        </p:spPr>
      </p:pic>
      <p:sp>
        <p:nvSpPr>
          <p:cNvPr id="4" name="TextBox 3"/>
          <p:cNvSpPr txBox="1"/>
          <p:nvPr/>
        </p:nvSpPr>
        <p:spPr>
          <a:xfrm>
            <a:off x="2007180" y="5435025"/>
            <a:ext cx="454602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Take off/departure</a:t>
            </a:r>
            <a:endParaRPr lang="en-US" sz="3200" b="1" dirty="0">
              <a:latin typeface="Book Antiqua" pitchFamily="18" charset="0"/>
            </a:endParaRPr>
          </a:p>
        </p:txBody>
      </p:sp>
    </p:spTree>
    <p:extLst>
      <p:ext uri="{BB962C8B-B14F-4D97-AF65-F5344CB8AC3E}">
        <p14:creationId xmlns:p14="http://schemas.microsoft.com/office/powerpoint/2010/main" val="10805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199" y="685800"/>
            <a:ext cx="75437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display</a:t>
            </a:r>
            <a:endParaRPr lang="en-US" sz="3200" b="1" dirty="0">
              <a:latin typeface="Book Antiqua"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571"/>
          <a:stretch/>
        </p:blipFill>
        <p:spPr>
          <a:xfrm>
            <a:off x="838200" y="1447800"/>
            <a:ext cx="7543799" cy="4060371"/>
          </a:xfrm>
          <a:prstGeom prst="rect">
            <a:avLst/>
          </a:prstGeom>
        </p:spPr>
      </p:pic>
      <p:sp>
        <p:nvSpPr>
          <p:cNvPr id="4" name="TextBox 3"/>
          <p:cNvSpPr txBox="1"/>
          <p:nvPr/>
        </p:nvSpPr>
        <p:spPr>
          <a:xfrm>
            <a:off x="838200" y="5715000"/>
            <a:ext cx="7543798" cy="584775"/>
          </a:xfrm>
          <a:prstGeom prst="rect">
            <a:avLst/>
          </a:prstGeom>
          <a:noFill/>
          <a:ln>
            <a:solidFill>
              <a:schemeClr val="tx1"/>
            </a:solidFill>
          </a:ln>
        </p:spPr>
        <p:txBody>
          <a:bodyPr wrap="square" rtlCol="0">
            <a:spAutoFit/>
          </a:bodyPr>
          <a:lstStyle/>
          <a:p>
            <a:pPr algn="ctr"/>
            <a:r>
              <a:rPr lang="en-US" sz="3200" b="1" dirty="0">
                <a:latin typeface="Book Antiqua" pitchFamily="18" charset="0"/>
              </a:rPr>
              <a:t>show,</a:t>
            </a:r>
            <a:r>
              <a:rPr lang="bn-BD" sz="3200" b="1" dirty="0">
                <a:latin typeface="Book Antiqua" pitchFamily="18" charset="0"/>
              </a:rPr>
              <a:t> </a:t>
            </a:r>
            <a:r>
              <a:rPr lang="en-US" sz="3200" b="1" dirty="0" smtClean="0">
                <a:latin typeface="Book Antiqua" pitchFamily="18" charset="0"/>
              </a:rPr>
              <a:t>appearance</a:t>
            </a:r>
            <a:endParaRPr lang="en-US" sz="3200" b="1" dirty="0"/>
          </a:p>
        </p:txBody>
      </p:sp>
    </p:spTree>
    <p:extLst>
      <p:ext uri="{BB962C8B-B14F-4D97-AF65-F5344CB8AC3E}">
        <p14:creationId xmlns:p14="http://schemas.microsoft.com/office/powerpoint/2010/main" val="3765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6866" y="609600"/>
            <a:ext cx="6575534"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Hypersonic</a:t>
            </a:r>
            <a:endParaRPr lang="en-US" sz="3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866" y="1371600"/>
            <a:ext cx="6575534" cy="3810000"/>
          </a:xfrm>
          <a:prstGeom prst="rect">
            <a:avLst/>
          </a:prstGeom>
          <a:ln>
            <a:solidFill>
              <a:schemeClr val="tx1"/>
            </a:solidFill>
          </a:ln>
        </p:spPr>
      </p:pic>
      <p:sp>
        <p:nvSpPr>
          <p:cNvPr id="4" name="TextBox 3"/>
          <p:cNvSpPr txBox="1"/>
          <p:nvPr/>
        </p:nvSpPr>
        <p:spPr>
          <a:xfrm>
            <a:off x="1196866" y="5410200"/>
            <a:ext cx="6575534"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High speed/fastest</a:t>
            </a:r>
            <a:endParaRPr lang="en-US" sz="3200" b="1" dirty="0">
              <a:latin typeface="Book Antiqua" pitchFamily="18" charset="0"/>
            </a:endParaRPr>
          </a:p>
        </p:txBody>
      </p:sp>
    </p:spTree>
    <p:extLst>
      <p:ext uri="{BB962C8B-B14F-4D97-AF65-F5344CB8AC3E}">
        <p14:creationId xmlns:p14="http://schemas.microsoft.com/office/powerpoint/2010/main" val="1310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516743"/>
            <a:ext cx="6637867" cy="3733800"/>
          </a:xfrm>
          <a:prstGeom prst="rect">
            <a:avLst/>
          </a:prstGeom>
          <a:ln>
            <a:solidFill>
              <a:schemeClr val="tx1"/>
            </a:solidFill>
          </a:ln>
        </p:spPr>
      </p:pic>
      <p:sp>
        <p:nvSpPr>
          <p:cNvPr id="3" name="TextBox 2"/>
          <p:cNvSpPr txBox="1"/>
          <p:nvPr/>
        </p:nvSpPr>
        <p:spPr>
          <a:xfrm>
            <a:off x="1371600" y="710625"/>
            <a:ext cx="6637867"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research</a:t>
            </a:r>
            <a:endParaRPr lang="en-US" sz="3200" b="1" dirty="0"/>
          </a:p>
        </p:txBody>
      </p:sp>
      <p:sp>
        <p:nvSpPr>
          <p:cNvPr id="5" name="TextBox 4"/>
          <p:cNvSpPr txBox="1"/>
          <p:nvPr/>
        </p:nvSpPr>
        <p:spPr>
          <a:xfrm>
            <a:off x="1371600" y="5486400"/>
            <a:ext cx="6637867" cy="584775"/>
          </a:xfrm>
          <a:prstGeom prst="rect">
            <a:avLst/>
          </a:prstGeom>
          <a:noFill/>
          <a:ln>
            <a:solidFill>
              <a:schemeClr val="tx1"/>
            </a:solidFill>
          </a:ln>
        </p:spPr>
        <p:txBody>
          <a:bodyPr wrap="square" rtlCol="0">
            <a:spAutoFit/>
          </a:bodyPr>
          <a:lstStyle/>
          <a:p>
            <a:pPr algn="ctr"/>
            <a:r>
              <a:rPr lang="en-US" sz="3200" b="1" dirty="0">
                <a:latin typeface="Book Antiqua" pitchFamily="18" charset="0"/>
              </a:rPr>
              <a:t>investigate, </a:t>
            </a:r>
            <a:r>
              <a:rPr lang="en-US" sz="3200" b="1" dirty="0" smtClean="0">
                <a:latin typeface="Book Antiqua" pitchFamily="18" charset="0"/>
              </a:rPr>
              <a:t>explore</a:t>
            </a:r>
            <a:endParaRPr lang="en-US" sz="3200" b="1" dirty="0">
              <a:latin typeface="Book Antiqua" pitchFamily="18" charset="0"/>
            </a:endParaRPr>
          </a:p>
        </p:txBody>
      </p:sp>
    </p:spTree>
    <p:extLst>
      <p:ext uri="{BB962C8B-B14F-4D97-AF65-F5344CB8AC3E}">
        <p14:creationId xmlns:p14="http://schemas.microsoft.com/office/powerpoint/2010/main" val="224218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838200"/>
            <a:ext cx="59436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Melting</a:t>
            </a:r>
            <a:endParaRPr lang="en-US" sz="3200" b="1"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76400"/>
            <a:ext cx="5943600" cy="3962400"/>
          </a:xfrm>
          <a:prstGeom prst="rect">
            <a:avLst/>
          </a:prstGeom>
        </p:spPr>
      </p:pic>
      <p:sp>
        <p:nvSpPr>
          <p:cNvPr id="4" name="TextBox 3"/>
          <p:cNvSpPr txBox="1"/>
          <p:nvPr/>
        </p:nvSpPr>
        <p:spPr>
          <a:xfrm>
            <a:off x="1600200" y="5867400"/>
            <a:ext cx="5943600" cy="584775"/>
          </a:xfrm>
          <a:prstGeom prst="rect">
            <a:avLst/>
          </a:prstGeom>
          <a:noFill/>
          <a:ln>
            <a:solidFill>
              <a:schemeClr val="tx1"/>
            </a:solidFill>
          </a:ln>
        </p:spPr>
        <p:txBody>
          <a:bodyPr wrap="square" rtlCol="0">
            <a:spAutoFit/>
          </a:bodyPr>
          <a:lstStyle/>
          <a:p>
            <a:pPr algn="ctr"/>
            <a:r>
              <a:rPr lang="en-US" sz="3200" b="1" dirty="0">
                <a:latin typeface="Book Antiqua" pitchFamily="18" charset="0"/>
              </a:rPr>
              <a:t>liquefying, </a:t>
            </a:r>
            <a:r>
              <a:rPr lang="en-US" sz="3200" b="1" dirty="0" smtClean="0">
                <a:latin typeface="Book Antiqua" pitchFamily="18" charset="0"/>
              </a:rPr>
              <a:t>dissolving</a:t>
            </a:r>
            <a:endParaRPr lang="en-US" sz="3200" b="1" dirty="0">
              <a:latin typeface="Book Antiqua" pitchFamily="18" charset="0"/>
            </a:endParaRPr>
          </a:p>
        </p:txBody>
      </p:sp>
    </p:spTree>
    <p:extLst>
      <p:ext uri="{BB962C8B-B14F-4D97-AF65-F5344CB8AC3E}">
        <p14:creationId xmlns:p14="http://schemas.microsoft.com/office/powerpoint/2010/main" val="24210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12160" y="304800"/>
            <a:ext cx="6812640" cy="1066800"/>
          </a:xfrm>
          <a:prstGeom prst="ellipse">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latin typeface="Book Antiqua" pitchFamily="18" charset="0"/>
              </a:rPr>
              <a:t>Characteristics of-</a:t>
            </a:r>
            <a:endParaRPr lang="en-US" sz="4000" b="1" dirty="0">
              <a:latin typeface="Book Antiqua" pitchFamily="18" charset="0"/>
            </a:endParaRPr>
          </a:p>
        </p:txBody>
      </p:sp>
      <p:sp>
        <p:nvSpPr>
          <p:cNvPr id="3" name="TextBox 2"/>
          <p:cNvSpPr txBox="1"/>
          <p:nvPr/>
        </p:nvSpPr>
        <p:spPr>
          <a:xfrm>
            <a:off x="1112160" y="5420380"/>
            <a:ext cx="6798422" cy="523220"/>
          </a:xfrm>
          <a:prstGeom prst="rect">
            <a:avLst/>
          </a:prstGeom>
          <a:noFill/>
          <a:ln>
            <a:solidFill>
              <a:schemeClr val="tx1"/>
            </a:solidFill>
          </a:ln>
        </p:spPr>
        <p:txBody>
          <a:bodyPr wrap="square" rtlCol="0">
            <a:spAutoFit/>
          </a:bodyPr>
          <a:lstStyle/>
          <a:p>
            <a:r>
              <a:rPr lang="en-US" sz="2800" b="1" dirty="0" smtClean="0">
                <a:latin typeface="Book Antiqua" pitchFamily="18" charset="0"/>
              </a:rPr>
              <a:t>Withstand temperature 2000 C.</a:t>
            </a:r>
            <a:endParaRPr lang="en-US" sz="2800" b="1" dirty="0">
              <a:latin typeface="Book Antiqua" pitchFamily="18" charset="0"/>
            </a:endParaRPr>
          </a:p>
        </p:txBody>
      </p:sp>
      <p:sp>
        <p:nvSpPr>
          <p:cNvPr id="4" name="TextBox 3"/>
          <p:cNvSpPr txBox="1"/>
          <p:nvPr/>
        </p:nvSpPr>
        <p:spPr>
          <a:xfrm>
            <a:off x="1126378" y="4800600"/>
            <a:ext cx="6784203" cy="523220"/>
          </a:xfrm>
          <a:prstGeom prst="rect">
            <a:avLst/>
          </a:prstGeom>
          <a:noFill/>
          <a:ln>
            <a:solidFill>
              <a:schemeClr val="tx1"/>
            </a:solidFill>
          </a:ln>
        </p:spPr>
        <p:txBody>
          <a:bodyPr wrap="square" rtlCol="0">
            <a:spAutoFit/>
          </a:bodyPr>
          <a:lstStyle/>
          <a:p>
            <a:r>
              <a:rPr lang="en-US" sz="2800" b="1" dirty="0" smtClean="0">
                <a:latin typeface="Book Antiqua" pitchFamily="18" charset="0"/>
              </a:rPr>
              <a:t>London-Sydney (less than 1 hour.)</a:t>
            </a:r>
            <a:endParaRPr lang="en-US" sz="2800" b="1" dirty="0">
              <a:latin typeface="Book Antiqua" pitchFamily="18" charset="0"/>
            </a:endParaRPr>
          </a:p>
        </p:txBody>
      </p:sp>
      <p:sp>
        <p:nvSpPr>
          <p:cNvPr id="5" name="TextBox 4"/>
          <p:cNvSpPr txBox="1"/>
          <p:nvPr/>
        </p:nvSpPr>
        <p:spPr>
          <a:xfrm>
            <a:off x="1133635" y="4114799"/>
            <a:ext cx="6791165" cy="584775"/>
          </a:xfrm>
          <a:prstGeom prst="rect">
            <a:avLst/>
          </a:prstGeom>
          <a:noFill/>
          <a:ln>
            <a:solidFill>
              <a:schemeClr val="tx1"/>
            </a:solidFill>
          </a:ln>
        </p:spPr>
        <p:txBody>
          <a:bodyPr wrap="square" rtlCol="0">
            <a:spAutoFit/>
          </a:bodyPr>
          <a:lstStyle/>
          <a:p>
            <a:r>
              <a:rPr lang="en-US" sz="3200" b="1" dirty="0" smtClean="0">
                <a:latin typeface="Book Antiqua" pitchFamily="18" charset="0"/>
              </a:rPr>
              <a:t>The fastest plane ever built.</a:t>
            </a:r>
            <a:endParaRPr lang="en-US" sz="3200" b="1" dirty="0">
              <a:latin typeface="Book Antiqua" pitchFamily="18" charset="0"/>
            </a:endParaRPr>
          </a:p>
        </p:txBody>
      </p:sp>
      <p:sp>
        <p:nvSpPr>
          <p:cNvPr id="6" name="TextBox 5"/>
          <p:cNvSpPr txBox="1"/>
          <p:nvPr/>
        </p:nvSpPr>
        <p:spPr>
          <a:xfrm>
            <a:off x="1115786" y="6029980"/>
            <a:ext cx="6794795" cy="523220"/>
          </a:xfrm>
          <a:prstGeom prst="rect">
            <a:avLst/>
          </a:prstGeom>
          <a:noFill/>
          <a:ln>
            <a:solidFill>
              <a:schemeClr val="tx1"/>
            </a:solidFill>
          </a:ln>
        </p:spPr>
        <p:txBody>
          <a:bodyPr wrap="square" rtlCol="0">
            <a:spAutoFit/>
          </a:bodyPr>
          <a:lstStyle/>
          <a:p>
            <a:r>
              <a:rPr lang="en-US" sz="2800" b="1" dirty="0" smtClean="0">
                <a:latin typeface="Book Antiqua" pitchFamily="18" charset="0"/>
              </a:rPr>
              <a:t>This temperature is hotter than-</a:t>
            </a:r>
            <a:endParaRPr lang="en-US" sz="2800" b="1" dirty="0">
              <a:latin typeface="Book Antiqua" pitchFamily="18" charset="0"/>
            </a:endParaRPr>
          </a:p>
        </p:txBody>
      </p:sp>
      <p:sp>
        <p:nvSpPr>
          <p:cNvPr id="9" name="Oval 8"/>
          <p:cNvSpPr/>
          <p:nvPr/>
        </p:nvSpPr>
        <p:spPr>
          <a:xfrm>
            <a:off x="1295399" y="1523999"/>
            <a:ext cx="6462782" cy="2409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Book Antiqua" pitchFamily="18" charset="0"/>
              </a:rPr>
              <a:t>Hypersonic Technology  Vehicle-2</a:t>
            </a:r>
          </a:p>
          <a:p>
            <a:pPr algn="ctr"/>
            <a:r>
              <a:rPr lang="en-US" sz="3200" b="1" dirty="0" smtClean="0">
                <a:latin typeface="Book Antiqua" pitchFamily="18" charset="0"/>
              </a:rPr>
              <a:t>(Falcon HTV-2)</a:t>
            </a:r>
            <a:endParaRPr lang="en-US" sz="3200" b="1" dirty="0">
              <a:latin typeface="Book Antiqua" pitchFamily="18" charset="0"/>
            </a:endParaRPr>
          </a:p>
        </p:txBody>
      </p:sp>
      <p:grpSp>
        <p:nvGrpSpPr>
          <p:cNvPr id="11" name="Group 10"/>
          <p:cNvGrpSpPr/>
          <p:nvPr/>
        </p:nvGrpSpPr>
        <p:grpSpPr>
          <a:xfrm>
            <a:off x="1223962" y="1516347"/>
            <a:ext cx="6629400" cy="2409825"/>
            <a:chOff x="1219201" y="1523999"/>
            <a:chExt cx="6629400" cy="24098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28988" y="-585788"/>
              <a:ext cx="2409825" cy="6629400"/>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p:cNvSpPr txBox="1"/>
            <p:nvPr/>
          </p:nvSpPr>
          <p:spPr>
            <a:xfrm>
              <a:off x="1828800" y="1752600"/>
              <a:ext cx="4343400" cy="584775"/>
            </a:xfrm>
            <a:prstGeom prst="rect">
              <a:avLst/>
            </a:prstGeom>
            <a:noFill/>
          </p:spPr>
          <p:txBody>
            <a:bodyPr wrap="square" rtlCol="0">
              <a:spAutoFit/>
            </a:bodyPr>
            <a:lstStyle/>
            <a:p>
              <a:r>
                <a:rPr lang="en-US" sz="3200" b="1" i="1" dirty="0" smtClean="0">
                  <a:solidFill>
                    <a:schemeClr val="bg1"/>
                  </a:solidFill>
                </a:rPr>
                <a:t>Falcon HTV-2</a:t>
              </a:r>
              <a:endParaRPr lang="en-US" sz="3200" b="1" i="1" dirty="0">
                <a:solidFill>
                  <a:schemeClr val="bg1"/>
                </a:solidFill>
              </a:endParaRPr>
            </a:p>
          </p:txBody>
        </p:sp>
      </p:grpSp>
      <p:sp>
        <p:nvSpPr>
          <p:cNvPr id="8" name="TextBox 7"/>
          <p:cNvSpPr txBox="1"/>
          <p:nvPr/>
        </p:nvSpPr>
        <p:spPr>
          <a:xfrm>
            <a:off x="1219200" y="3410605"/>
            <a:ext cx="6538981" cy="523220"/>
          </a:xfrm>
          <a:prstGeom prst="rect">
            <a:avLst/>
          </a:prstGeom>
          <a:noFill/>
        </p:spPr>
        <p:txBody>
          <a:bodyPr wrap="square" rtlCol="0">
            <a:spAutoFit/>
          </a:bodyPr>
          <a:lstStyle/>
          <a:p>
            <a:pPr algn="ctr"/>
            <a:r>
              <a:rPr lang="en-US" sz="2800" b="1" dirty="0" smtClean="0">
                <a:solidFill>
                  <a:schemeClr val="bg1"/>
                </a:solidFill>
                <a:latin typeface="Book Antiqua" pitchFamily="18" charset="0"/>
              </a:rPr>
              <a:t>Mankind’s dreams aircraft in future.</a:t>
            </a:r>
            <a:endParaRPr lang="en-US" sz="2800" b="1" dirty="0">
              <a:solidFill>
                <a:schemeClr val="bg1"/>
              </a:solidFill>
              <a:latin typeface="Book Antiqua" pitchFamily="18" charset="0"/>
            </a:endParaRPr>
          </a:p>
        </p:txBody>
      </p:sp>
    </p:spTree>
    <p:extLst>
      <p:ext uri="{BB962C8B-B14F-4D97-AF65-F5344CB8AC3E}">
        <p14:creationId xmlns:p14="http://schemas.microsoft.com/office/powerpoint/2010/main" val="38993692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1" nodeType="clickEffect">
                                  <p:stCondLst>
                                    <p:cond delay="0"/>
                                  </p:stCondLst>
                                  <p:childTnLst>
                                    <p:anim calcmode="lin" valueType="num">
                                      <p:cBhvr>
                                        <p:cTn id="20" dur="2000"/>
                                        <p:tgtEl>
                                          <p:spTgt spid="9"/>
                                        </p:tgtEl>
                                        <p:attrNameLst>
                                          <p:attrName>ppt_w</p:attrName>
                                        </p:attrNameLst>
                                      </p:cBhvr>
                                      <p:tavLst>
                                        <p:tav tm="0">
                                          <p:val>
                                            <p:strVal val="ppt_w"/>
                                          </p:val>
                                        </p:tav>
                                        <p:tav tm="100000">
                                          <p:val>
                                            <p:fltVal val="0"/>
                                          </p:val>
                                        </p:tav>
                                      </p:tavLst>
                                    </p:anim>
                                    <p:anim calcmode="lin" valueType="num">
                                      <p:cBhvr>
                                        <p:cTn id="21" dur="2000"/>
                                        <p:tgtEl>
                                          <p:spTgt spid="9"/>
                                        </p:tgtEl>
                                        <p:attrNameLst>
                                          <p:attrName>ppt_h</p:attrName>
                                        </p:attrNameLst>
                                      </p:cBhvr>
                                      <p:tavLst>
                                        <p:tav tm="0">
                                          <p:val>
                                            <p:strVal val="ppt_h"/>
                                          </p:val>
                                        </p:tav>
                                        <p:tav tm="100000">
                                          <p:val>
                                            <p:fltVal val="0"/>
                                          </p:val>
                                        </p:tav>
                                      </p:tavLst>
                                    </p:anim>
                                    <p:anim calcmode="lin" valueType="num">
                                      <p:cBhvr>
                                        <p:cTn id="22" dur="2000"/>
                                        <p:tgtEl>
                                          <p:spTgt spid="9"/>
                                        </p:tgtEl>
                                        <p:attrNameLst>
                                          <p:attrName>style.rotation</p:attrName>
                                        </p:attrNameLst>
                                      </p:cBhvr>
                                      <p:tavLst>
                                        <p:tav tm="0">
                                          <p:val>
                                            <p:fltVal val="0"/>
                                          </p:val>
                                        </p:tav>
                                        <p:tav tm="100000">
                                          <p:val>
                                            <p:fltVal val="90"/>
                                          </p:val>
                                        </p:tav>
                                      </p:tavLst>
                                    </p:anim>
                                    <p:animEffect transition="out" filter="fade">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0-#ppt_w/2"/>
                                          </p:val>
                                        </p:tav>
                                        <p:tav tm="100000">
                                          <p:val>
                                            <p:strVal val="#ppt_x"/>
                                          </p:val>
                                        </p:tav>
                                      </p:tavLst>
                                    </p:anim>
                                    <p:anim calcmode="lin" valueType="num">
                                      <p:cBhvr additive="base">
                                        <p:cTn id="30"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2000" fill="hold"/>
                                        <p:tgtEl>
                                          <p:spTgt spid="5"/>
                                        </p:tgtEl>
                                        <p:attrNameLst>
                                          <p:attrName>ppt_x</p:attrName>
                                        </p:attrNameLst>
                                      </p:cBhvr>
                                      <p:tavLst>
                                        <p:tav tm="0">
                                          <p:val>
                                            <p:strVal val="0-#ppt_w/2"/>
                                          </p:val>
                                        </p:tav>
                                        <p:tav tm="100000">
                                          <p:val>
                                            <p:strVal val="#ppt_x"/>
                                          </p:val>
                                        </p:tav>
                                      </p:tavLst>
                                    </p:anim>
                                    <p:anim calcmode="lin" valueType="num">
                                      <p:cBhvr additive="base">
                                        <p:cTn id="4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3"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2000" fill="hold"/>
                                        <p:tgtEl>
                                          <p:spTgt spid="4"/>
                                        </p:tgtEl>
                                        <p:attrNameLst>
                                          <p:attrName>ppt_x</p:attrName>
                                        </p:attrNameLst>
                                      </p:cBhvr>
                                      <p:tavLst>
                                        <p:tav tm="0">
                                          <p:val>
                                            <p:strVal val="1+#ppt_w/2"/>
                                          </p:val>
                                        </p:tav>
                                        <p:tav tm="100000">
                                          <p:val>
                                            <p:strVal val="#ppt_x"/>
                                          </p:val>
                                        </p:tav>
                                      </p:tavLst>
                                    </p:anim>
                                    <p:anim calcmode="lin" valueType="num">
                                      <p:cBhvr additive="base">
                                        <p:cTn id="47"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2000" fill="hold"/>
                                        <p:tgtEl>
                                          <p:spTgt spid="3"/>
                                        </p:tgtEl>
                                        <p:attrNameLst>
                                          <p:attrName>ppt_w</p:attrName>
                                        </p:attrNameLst>
                                      </p:cBhvr>
                                      <p:tavLst>
                                        <p:tav tm="0">
                                          <p:val>
                                            <p:fltVal val="0"/>
                                          </p:val>
                                        </p:tav>
                                        <p:tav tm="100000">
                                          <p:val>
                                            <p:strVal val="#ppt_w"/>
                                          </p:val>
                                        </p:tav>
                                      </p:tavLst>
                                    </p:anim>
                                    <p:anim calcmode="lin" valueType="num">
                                      <p:cBhvr>
                                        <p:cTn id="53" dur="2000" fill="hold"/>
                                        <p:tgtEl>
                                          <p:spTgt spid="3"/>
                                        </p:tgtEl>
                                        <p:attrNameLst>
                                          <p:attrName>ppt_h</p:attrName>
                                        </p:attrNameLst>
                                      </p:cBhvr>
                                      <p:tavLst>
                                        <p:tav tm="0">
                                          <p:val>
                                            <p:fltVal val="0"/>
                                          </p:val>
                                        </p:tav>
                                        <p:tav tm="100000">
                                          <p:val>
                                            <p:strVal val="#ppt_h"/>
                                          </p:val>
                                        </p:tav>
                                      </p:tavLst>
                                    </p:anim>
                                    <p:animEffect transition="in" filter="fade">
                                      <p:cBhvr>
                                        <p:cTn id="54" dur="2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9" grpId="0" animBg="1"/>
      <p:bldP spid="9" grpId="1"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33400"/>
            <a:ext cx="6172200" cy="707886"/>
          </a:xfrm>
          <a:prstGeom prst="rect">
            <a:avLst/>
          </a:prstGeom>
          <a:noFill/>
        </p:spPr>
        <p:txBody>
          <a:bodyPr wrap="square" rtlCol="0">
            <a:spAutoFit/>
          </a:bodyPr>
          <a:lstStyle/>
          <a:p>
            <a:r>
              <a:rPr lang="en-US" sz="4000" b="1" dirty="0" smtClean="0">
                <a:solidFill>
                  <a:schemeClr val="bg1"/>
                </a:solidFill>
                <a:latin typeface="Book Antiqua" pitchFamily="18" charset="0"/>
              </a:rPr>
              <a:t>2000 degree Celsius</a:t>
            </a:r>
            <a:endParaRPr lang="en-US" sz="4000" b="1" dirty="0">
              <a:solidFill>
                <a:schemeClr val="bg1"/>
              </a:solidFill>
              <a:latin typeface="Book Antiqua" pitchFamily="18" charset="0"/>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270520256"/>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2090"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sp>
        <p:nvSpPr>
          <p:cNvPr id="5" name="TextBox 4"/>
          <p:cNvSpPr txBox="1"/>
          <p:nvPr/>
        </p:nvSpPr>
        <p:spPr>
          <a:xfrm>
            <a:off x="685800" y="1752600"/>
            <a:ext cx="7696200" cy="2726591"/>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dirty="0" smtClean="0">
                <a:latin typeface="Book Antiqua" pitchFamily="18" charset="0"/>
              </a:rPr>
              <a:t>Steel melting temperature </a:t>
            </a:r>
          </a:p>
          <a:p>
            <a:pPr algn="ctr"/>
            <a:r>
              <a:rPr lang="en-US" sz="4000" b="1" dirty="0" smtClean="0">
                <a:latin typeface="Book Antiqua" pitchFamily="18" charset="0"/>
              </a:rPr>
              <a:t>(2000 degree Celsius)</a:t>
            </a:r>
            <a:endParaRPr lang="en-US" sz="4000" b="1" dirty="0">
              <a:latin typeface="Book Antiqua" pitchFamily="18" charset="0"/>
            </a:endParaRPr>
          </a:p>
        </p:txBody>
      </p:sp>
    </p:spTree>
    <p:extLst>
      <p:ext uri="{BB962C8B-B14F-4D97-AF65-F5344CB8AC3E}">
        <p14:creationId xmlns:p14="http://schemas.microsoft.com/office/powerpoint/2010/main" val="5599230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265" t="21801" r="21759" b="16983"/>
          <a:stretch/>
        </p:blipFill>
        <p:spPr>
          <a:xfrm>
            <a:off x="304800" y="1752600"/>
            <a:ext cx="4156534" cy="3352800"/>
          </a:xfrm>
          <a:prstGeom prst="rect">
            <a:avLst/>
          </a:prstGeom>
        </p:spPr>
      </p:pic>
      <p:sp>
        <p:nvSpPr>
          <p:cNvPr id="3" name="TextBox 2"/>
          <p:cNvSpPr txBox="1"/>
          <p:nvPr/>
        </p:nvSpPr>
        <p:spPr>
          <a:xfrm>
            <a:off x="304800" y="892314"/>
            <a:ext cx="4156534" cy="707886"/>
          </a:xfrm>
          <a:prstGeom prst="rect">
            <a:avLst/>
          </a:prstGeom>
          <a:noFill/>
          <a:ln>
            <a:solidFill>
              <a:schemeClr val="tx1"/>
            </a:solidFill>
          </a:ln>
        </p:spPr>
        <p:txBody>
          <a:bodyPr wrap="square" rtlCol="0">
            <a:spAutoFit/>
          </a:bodyPr>
          <a:lstStyle/>
          <a:p>
            <a:pPr algn="ctr"/>
            <a:r>
              <a:rPr lang="en-US" sz="4000" b="1" dirty="0" smtClean="0">
                <a:latin typeface="Book Antiqua" pitchFamily="18" charset="0"/>
              </a:rPr>
              <a:t>About HTV-2</a:t>
            </a:r>
            <a:endParaRPr lang="en-US" sz="4000" b="1" dirty="0">
              <a:latin typeface="Book Antiqua" pitchFamily="18" charset="0"/>
            </a:endParaRPr>
          </a:p>
        </p:txBody>
      </p:sp>
      <p:sp>
        <p:nvSpPr>
          <p:cNvPr id="4" name="TextBox 3"/>
          <p:cNvSpPr txBox="1"/>
          <p:nvPr/>
        </p:nvSpPr>
        <p:spPr>
          <a:xfrm>
            <a:off x="304800" y="5257800"/>
            <a:ext cx="4156534" cy="954107"/>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Hypersonic Technology </a:t>
            </a:r>
          </a:p>
          <a:p>
            <a:pPr algn="ctr"/>
            <a:r>
              <a:rPr lang="en-US" sz="2800" b="1" dirty="0" smtClean="0">
                <a:latin typeface="Book Antiqua" pitchFamily="18" charset="0"/>
              </a:rPr>
              <a:t>Vehicle - 2</a:t>
            </a:r>
            <a:endParaRPr lang="en-US" sz="2800" b="1" dirty="0">
              <a:latin typeface="Book Antiqua" pitchFamily="18" charset="0"/>
            </a:endParaRPr>
          </a:p>
        </p:txBody>
      </p:sp>
      <p:sp>
        <p:nvSpPr>
          <p:cNvPr id="5" name="TextBox 4"/>
          <p:cNvSpPr txBox="1"/>
          <p:nvPr/>
        </p:nvSpPr>
        <p:spPr>
          <a:xfrm>
            <a:off x="4724400" y="725269"/>
            <a:ext cx="4191000" cy="584775"/>
          </a:xfrm>
          <a:prstGeom prst="rect">
            <a:avLst/>
          </a:prstGeom>
          <a:noFill/>
        </p:spPr>
        <p:txBody>
          <a:bodyPr wrap="square" rtlCol="0">
            <a:spAutoFit/>
          </a:bodyPr>
          <a:lstStyle/>
          <a:p>
            <a:r>
              <a:rPr lang="en-US" sz="3200" b="1" dirty="0" smtClean="0">
                <a:latin typeface="Book Antiqua" pitchFamily="18" charset="0"/>
              </a:rPr>
              <a:t>1. It was born in 2003.</a:t>
            </a:r>
            <a:endParaRPr lang="en-US" sz="3200" b="1" dirty="0">
              <a:latin typeface="Book Antiqua" pitchFamily="18" charset="0"/>
            </a:endParaRPr>
          </a:p>
        </p:txBody>
      </p:sp>
      <p:sp>
        <p:nvSpPr>
          <p:cNvPr id="6" name="TextBox 5"/>
          <p:cNvSpPr txBox="1"/>
          <p:nvPr/>
        </p:nvSpPr>
        <p:spPr>
          <a:xfrm>
            <a:off x="4724400" y="1581834"/>
            <a:ext cx="4191000" cy="1077218"/>
          </a:xfrm>
          <a:prstGeom prst="rect">
            <a:avLst/>
          </a:prstGeom>
          <a:noFill/>
        </p:spPr>
        <p:txBody>
          <a:bodyPr wrap="square" rtlCol="0">
            <a:spAutoFit/>
          </a:bodyPr>
          <a:lstStyle/>
          <a:p>
            <a:pPr marL="465138" indent="-465138"/>
            <a:r>
              <a:rPr lang="en-US" sz="3200" b="1" dirty="0">
                <a:latin typeface="Book Antiqua" pitchFamily="18" charset="0"/>
              </a:rPr>
              <a:t>2</a:t>
            </a:r>
            <a:r>
              <a:rPr lang="en-US" sz="3200" b="1" dirty="0" smtClean="0">
                <a:latin typeface="Book Antiqua" pitchFamily="18" charset="0"/>
              </a:rPr>
              <a:t>. It was a part of US   military project.</a:t>
            </a:r>
            <a:endParaRPr lang="en-US" sz="3200" b="1" dirty="0">
              <a:latin typeface="Book Antiqua" pitchFamily="18" charset="0"/>
            </a:endParaRPr>
          </a:p>
        </p:txBody>
      </p:sp>
      <p:sp>
        <p:nvSpPr>
          <p:cNvPr id="7" name="TextBox 6"/>
          <p:cNvSpPr txBox="1"/>
          <p:nvPr/>
        </p:nvSpPr>
        <p:spPr>
          <a:xfrm>
            <a:off x="4724400" y="2685871"/>
            <a:ext cx="4191000" cy="1384995"/>
          </a:xfrm>
          <a:prstGeom prst="rect">
            <a:avLst/>
          </a:prstGeom>
          <a:noFill/>
        </p:spPr>
        <p:txBody>
          <a:bodyPr wrap="square" rtlCol="0">
            <a:spAutoFit/>
          </a:bodyPr>
          <a:lstStyle/>
          <a:p>
            <a:pPr marL="465138" indent="-465138" algn="just">
              <a:tabLst>
                <a:tab pos="347663" algn="l"/>
              </a:tabLst>
            </a:pPr>
            <a:r>
              <a:rPr lang="en-US" sz="2800" b="1" dirty="0" smtClean="0">
                <a:latin typeface="Book Antiqua" pitchFamily="18" charset="0"/>
              </a:rPr>
              <a:t>3. Its target is to reach any part of the world  in less than 1 hour.</a:t>
            </a:r>
            <a:endParaRPr lang="en-US" sz="2800" b="1" dirty="0">
              <a:latin typeface="Book Antiqua" pitchFamily="18" charset="0"/>
            </a:endParaRPr>
          </a:p>
        </p:txBody>
      </p:sp>
      <p:sp>
        <p:nvSpPr>
          <p:cNvPr id="8" name="TextBox 7"/>
          <p:cNvSpPr txBox="1"/>
          <p:nvPr/>
        </p:nvSpPr>
        <p:spPr>
          <a:xfrm>
            <a:off x="4724400" y="4070866"/>
            <a:ext cx="4191000" cy="1384995"/>
          </a:xfrm>
          <a:prstGeom prst="rect">
            <a:avLst/>
          </a:prstGeom>
          <a:noFill/>
        </p:spPr>
        <p:txBody>
          <a:bodyPr wrap="square" rtlCol="0">
            <a:spAutoFit/>
          </a:bodyPr>
          <a:lstStyle/>
          <a:p>
            <a:pPr marL="465138" indent="-465138" algn="just">
              <a:tabLst>
                <a:tab pos="347663" algn="l"/>
              </a:tabLst>
            </a:pPr>
            <a:r>
              <a:rPr lang="en-US" sz="2800" b="1" dirty="0">
                <a:latin typeface="Book Antiqua" pitchFamily="18" charset="0"/>
              </a:rPr>
              <a:t>4</a:t>
            </a:r>
            <a:r>
              <a:rPr lang="en-US" sz="2800" b="1" dirty="0" smtClean="0">
                <a:latin typeface="Book Antiqua" pitchFamily="18" charset="0"/>
              </a:rPr>
              <a:t>. Its aim is to use any </a:t>
            </a:r>
            <a:r>
              <a:rPr lang="en-US" sz="2800" b="1" dirty="0">
                <a:latin typeface="Book Antiqua" pitchFamily="18" charset="0"/>
              </a:rPr>
              <a:t>purpose</a:t>
            </a:r>
            <a:r>
              <a:rPr lang="en-US" sz="2800" b="1" dirty="0" smtClean="0">
                <a:latin typeface="Book Antiqua" pitchFamily="18" charset="0"/>
              </a:rPr>
              <a:t> like civil or army.</a:t>
            </a:r>
            <a:endParaRPr lang="en-US" sz="2800" b="1" dirty="0">
              <a:latin typeface="Book Antiqua" pitchFamily="18" charset="0"/>
            </a:endParaRPr>
          </a:p>
        </p:txBody>
      </p:sp>
      <p:sp>
        <p:nvSpPr>
          <p:cNvPr id="9" name="TextBox 8"/>
          <p:cNvSpPr txBox="1"/>
          <p:nvPr/>
        </p:nvSpPr>
        <p:spPr>
          <a:xfrm>
            <a:off x="4724400" y="5406418"/>
            <a:ext cx="4191000" cy="954107"/>
          </a:xfrm>
          <a:prstGeom prst="rect">
            <a:avLst/>
          </a:prstGeom>
          <a:noFill/>
        </p:spPr>
        <p:txBody>
          <a:bodyPr wrap="square" rtlCol="0">
            <a:spAutoFit/>
          </a:bodyPr>
          <a:lstStyle/>
          <a:p>
            <a:pPr marL="465138" indent="-465138"/>
            <a:r>
              <a:rPr lang="en-US" sz="2800" b="1" dirty="0" smtClean="0">
                <a:latin typeface="Book Antiqua" pitchFamily="18" charset="0"/>
              </a:rPr>
              <a:t>5. It is already tested in computer model.</a:t>
            </a:r>
            <a:endParaRPr lang="en-US" sz="2800" b="1" dirty="0">
              <a:latin typeface="Book Antiqua" pitchFamily="18" charset="0"/>
            </a:endParaRPr>
          </a:p>
        </p:txBody>
      </p:sp>
    </p:spTree>
    <p:extLst>
      <p:ext uri="{BB962C8B-B14F-4D97-AF65-F5344CB8AC3E}">
        <p14:creationId xmlns:p14="http://schemas.microsoft.com/office/powerpoint/2010/main" val="2230492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Effect transition="in" filter="fade">
                                      <p:cBhvr>
                                        <p:cTn id="14" dur="20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Effect transition="in" filter="fad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0-#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2000" fill="hold"/>
                                        <p:tgtEl>
                                          <p:spTgt spid="6"/>
                                        </p:tgtEl>
                                        <p:attrNameLst>
                                          <p:attrName>ppt_x</p:attrName>
                                        </p:attrNameLst>
                                      </p:cBhvr>
                                      <p:tavLst>
                                        <p:tav tm="0">
                                          <p:val>
                                            <p:strVal val="1+#ppt_w/2"/>
                                          </p:val>
                                        </p:tav>
                                        <p:tav tm="100000">
                                          <p:val>
                                            <p:strVal val="#ppt_x"/>
                                          </p:val>
                                        </p:tav>
                                      </p:tavLst>
                                    </p:anim>
                                    <p:anim calcmode="lin" valueType="num">
                                      <p:cBhvr additive="base">
                                        <p:cTn id="31"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2000" fill="hold"/>
                                        <p:tgtEl>
                                          <p:spTgt spid="7"/>
                                        </p:tgtEl>
                                        <p:attrNameLst>
                                          <p:attrName>ppt_x</p:attrName>
                                        </p:attrNameLst>
                                      </p:cBhvr>
                                      <p:tavLst>
                                        <p:tav tm="0">
                                          <p:val>
                                            <p:strVal val="0-#ppt_w/2"/>
                                          </p:val>
                                        </p:tav>
                                        <p:tav tm="100000">
                                          <p:val>
                                            <p:strVal val="#ppt_x"/>
                                          </p:val>
                                        </p:tav>
                                      </p:tavLst>
                                    </p:anim>
                                    <p:anim calcmode="lin" valueType="num">
                                      <p:cBhvr additive="base">
                                        <p:cTn id="37"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2000" fill="hold"/>
                                        <p:tgtEl>
                                          <p:spTgt spid="8"/>
                                        </p:tgtEl>
                                        <p:attrNameLst>
                                          <p:attrName>ppt_x</p:attrName>
                                        </p:attrNameLst>
                                      </p:cBhvr>
                                      <p:tavLst>
                                        <p:tav tm="0">
                                          <p:val>
                                            <p:strVal val="1+#ppt_w/2"/>
                                          </p:val>
                                        </p:tav>
                                        <p:tav tm="100000">
                                          <p:val>
                                            <p:strVal val="#ppt_x"/>
                                          </p:val>
                                        </p:tav>
                                      </p:tavLst>
                                    </p:anim>
                                    <p:anim calcmode="lin" valueType="num">
                                      <p:cBhvr additive="base">
                                        <p:cTn id="43"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2000" fill="hold"/>
                                        <p:tgtEl>
                                          <p:spTgt spid="9"/>
                                        </p:tgtEl>
                                        <p:attrNameLst>
                                          <p:attrName>ppt_w</p:attrName>
                                        </p:attrNameLst>
                                      </p:cBhvr>
                                      <p:tavLst>
                                        <p:tav tm="0">
                                          <p:val>
                                            <p:fltVal val="0"/>
                                          </p:val>
                                        </p:tav>
                                        <p:tav tm="100000">
                                          <p:val>
                                            <p:strVal val="#ppt_w"/>
                                          </p:val>
                                        </p:tav>
                                      </p:tavLst>
                                    </p:anim>
                                    <p:anim calcmode="lin" valueType="num">
                                      <p:cBhvr>
                                        <p:cTn id="49" dur="2000" fill="hold"/>
                                        <p:tgtEl>
                                          <p:spTgt spid="9"/>
                                        </p:tgtEl>
                                        <p:attrNameLst>
                                          <p:attrName>ppt_h</p:attrName>
                                        </p:attrNameLst>
                                      </p:cBhvr>
                                      <p:tavLst>
                                        <p:tav tm="0">
                                          <p:val>
                                            <p:fltVal val="0"/>
                                          </p:val>
                                        </p:tav>
                                        <p:tav tm="100000">
                                          <p:val>
                                            <p:strVal val="#ppt_h"/>
                                          </p:val>
                                        </p:tav>
                                      </p:tavLst>
                                    </p:anim>
                                    <p:animEffect transition="in" filter="fade">
                                      <p:cBhvr>
                                        <p:cTn id="5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457200" y="1219200"/>
            <a:ext cx="8153400" cy="3048000"/>
          </a:xfrm>
          <a:prstGeom prst="downArrow">
            <a:avLst>
              <a:gd name="adj1" fmla="val 100000"/>
              <a:gd name="adj2" fmla="val 50000"/>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4000" b="1" dirty="0" smtClean="0">
              <a:latin typeface="Book Antiqua" pitchFamily="18" charset="0"/>
            </a:endParaRPr>
          </a:p>
          <a:p>
            <a:pPr algn="ctr"/>
            <a:r>
              <a:rPr lang="en-US" sz="4000" b="1" dirty="0" smtClean="0">
                <a:latin typeface="Book Antiqua" pitchFamily="18" charset="0"/>
              </a:rPr>
              <a:t>You are most welcome to the world of- </a:t>
            </a:r>
            <a:endParaRPr lang="en-US" sz="4000" b="1" dirty="0">
              <a:latin typeface="Book Antiqua" pitchFamily="18" charset="0"/>
            </a:endParaRPr>
          </a:p>
        </p:txBody>
      </p:sp>
      <p:sp>
        <p:nvSpPr>
          <p:cNvPr id="3" name="TextBox 2"/>
          <p:cNvSpPr txBox="1"/>
          <p:nvPr/>
        </p:nvSpPr>
        <p:spPr>
          <a:xfrm>
            <a:off x="457200" y="4343400"/>
            <a:ext cx="8001000"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HHR Multimedia presentation.</a:t>
            </a:r>
            <a:endParaRPr lang="en-US" sz="3600" b="1" dirty="0">
              <a:latin typeface="Book Antiqua" pitchFamily="18" charset="0"/>
            </a:endParaRPr>
          </a:p>
        </p:txBody>
      </p:sp>
    </p:spTree>
    <p:extLst>
      <p:ext uri="{BB962C8B-B14F-4D97-AF65-F5344CB8AC3E}">
        <p14:creationId xmlns:p14="http://schemas.microsoft.com/office/powerpoint/2010/main" val="3915293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04800"/>
            <a:ext cx="4191000" cy="3367509"/>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04800"/>
            <a:ext cx="4495800" cy="3367510"/>
          </a:xfrm>
          <a:prstGeom prst="rect">
            <a:avLst/>
          </a:prstGeom>
          <a:ln>
            <a:solidFill>
              <a:schemeClr val="tx1"/>
            </a:solidFill>
          </a:ln>
        </p:spPr>
      </p:pic>
      <p:sp>
        <p:nvSpPr>
          <p:cNvPr id="4" name="TextBox 3"/>
          <p:cNvSpPr txBox="1"/>
          <p:nvPr/>
        </p:nvSpPr>
        <p:spPr>
          <a:xfrm>
            <a:off x="4876800" y="457200"/>
            <a:ext cx="3962400" cy="584775"/>
          </a:xfrm>
          <a:prstGeom prst="rect">
            <a:avLst/>
          </a:prstGeom>
          <a:noFill/>
        </p:spPr>
        <p:txBody>
          <a:bodyPr wrap="square" rtlCol="0">
            <a:spAutoFit/>
          </a:bodyPr>
          <a:lstStyle/>
          <a:p>
            <a:pPr algn="ctr"/>
            <a:r>
              <a:rPr lang="en-US" sz="3200" b="1" dirty="0" smtClean="0">
                <a:latin typeface="Book Antiqua" pitchFamily="18" charset="0"/>
              </a:rPr>
              <a:t>US Defense Agency</a:t>
            </a:r>
            <a:endParaRPr lang="en-US" sz="3200" b="1" dirty="0">
              <a:latin typeface="Book Antiqua" pitchFamily="18" charset="0"/>
            </a:endParaRPr>
          </a:p>
        </p:txBody>
      </p:sp>
      <p:sp>
        <p:nvSpPr>
          <p:cNvPr id="5" name="TextBox 4"/>
          <p:cNvSpPr txBox="1"/>
          <p:nvPr/>
        </p:nvSpPr>
        <p:spPr>
          <a:xfrm>
            <a:off x="228600" y="3962400"/>
            <a:ext cx="8686800" cy="830997"/>
          </a:xfrm>
          <a:prstGeom prst="rect">
            <a:avLst/>
          </a:prstGeom>
          <a:noFill/>
          <a:ln>
            <a:solidFill>
              <a:schemeClr val="tx1"/>
            </a:solidFill>
          </a:ln>
        </p:spPr>
        <p:txBody>
          <a:bodyPr wrap="square" rtlCol="0">
            <a:spAutoFit/>
          </a:bodyPr>
          <a:lstStyle/>
          <a:p>
            <a:r>
              <a:rPr lang="en-US" sz="4800" b="1" dirty="0">
                <a:latin typeface="Book Antiqua" pitchFamily="18" charset="0"/>
              </a:rPr>
              <a:t>w</a:t>
            </a:r>
            <a:r>
              <a:rPr lang="en-US" sz="4800" b="1" dirty="0" smtClean="0">
                <a:latin typeface="Book Antiqua" pitchFamily="18" charset="0"/>
              </a:rPr>
              <a:t>ill launch the Falcon HTV-2.</a:t>
            </a:r>
            <a:endParaRPr lang="en-US" sz="4800" b="1" dirty="0">
              <a:latin typeface="Book Antiqua" pitchFamily="18" charset="0"/>
            </a:endParaRPr>
          </a:p>
        </p:txBody>
      </p:sp>
      <p:sp>
        <p:nvSpPr>
          <p:cNvPr id="6" name="Oval 5"/>
          <p:cNvSpPr/>
          <p:nvPr/>
        </p:nvSpPr>
        <p:spPr>
          <a:xfrm>
            <a:off x="990600" y="5105400"/>
            <a:ext cx="7315200" cy="12192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4800" b="1" dirty="0" smtClean="0">
                <a:latin typeface="Book Antiqua" pitchFamily="18" charset="0"/>
              </a:rPr>
              <a:t>But how?</a:t>
            </a:r>
            <a:endParaRPr lang="en-US" sz="4800" b="1" dirty="0">
              <a:latin typeface="Book Antiqua" pitchFamily="18" charset="0"/>
            </a:endParaRPr>
          </a:p>
        </p:txBody>
      </p:sp>
    </p:spTree>
    <p:extLst>
      <p:ext uri="{BB962C8B-B14F-4D97-AF65-F5344CB8AC3E}">
        <p14:creationId xmlns:p14="http://schemas.microsoft.com/office/powerpoint/2010/main" val="2324666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1+#ppt_w/2"/>
                                          </p:val>
                                        </p:tav>
                                        <p:tav tm="100000">
                                          <p:val>
                                            <p:strVal val="#ppt_x"/>
                                          </p:val>
                                        </p:tav>
                                      </p:tavLst>
                                    </p:anim>
                                    <p:anim calcmode="lin" valueType="num">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fltVal val="0"/>
                                          </p:val>
                                        </p:tav>
                                        <p:tav tm="100000">
                                          <p:val>
                                            <p:strVal val="#ppt_w"/>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2000" fill="hold"/>
                                        <p:tgtEl>
                                          <p:spTgt spid="6"/>
                                        </p:tgtEl>
                                        <p:attrNameLst>
                                          <p:attrName>ppt_w</p:attrName>
                                        </p:attrNameLst>
                                      </p:cBhvr>
                                      <p:tavLst>
                                        <p:tav tm="0">
                                          <p:val>
                                            <p:fltVal val="0"/>
                                          </p:val>
                                        </p:tav>
                                        <p:tav tm="100000">
                                          <p:val>
                                            <p:strVal val="#ppt_w"/>
                                          </p:val>
                                        </p:tav>
                                      </p:tavLst>
                                    </p:anim>
                                    <p:anim calcmode="lin" valueType="num">
                                      <p:cBhvr>
                                        <p:cTn id="32" dur="2000" fill="hold"/>
                                        <p:tgtEl>
                                          <p:spTgt spid="6"/>
                                        </p:tgtEl>
                                        <p:attrNameLst>
                                          <p:attrName>ppt_h</p:attrName>
                                        </p:attrNameLst>
                                      </p:cBhvr>
                                      <p:tavLst>
                                        <p:tav tm="0">
                                          <p:val>
                                            <p:fltVal val="0"/>
                                          </p:val>
                                        </p:tav>
                                        <p:tav tm="100000">
                                          <p:val>
                                            <p:strVal val="#ppt_h"/>
                                          </p:val>
                                        </p:tav>
                                      </p:tavLst>
                                    </p:anim>
                                    <p:animEffect transition="in" filter="fade">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7200"/>
            <a:ext cx="7924800" cy="4561582"/>
          </a:xfrm>
          <a:prstGeom prst="rect">
            <a:avLst/>
          </a:prstGeom>
        </p:spPr>
      </p:pic>
      <p:sp>
        <p:nvSpPr>
          <p:cNvPr id="6" name="TextBox 5"/>
          <p:cNvSpPr txBox="1"/>
          <p:nvPr/>
        </p:nvSpPr>
        <p:spPr>
          <a:xfrm>
            <a:off x="609600" y="5323582"/>
            <a:ext cx="7924800" cy="1077218"/>
          </a:xfrm>
          <a:prstGeom prst="rect">
            <a:avLst/>
          </a:prstGeom>
          <a:noFill/>
          <a:ln>
            <a:solidFill>
              <a:schemeClr val="tx1"/>
            </a:solidFill>
          </a:ln>
        </p:spPr>
        <p:txBody>
          <a:bodyPr wrap="square" rtlCol="0">
            <a:spAutoFit/>
          </a:bodyPr>
          <a:lstStyle/>
          <a:p>
            <a:pPr algn="just"/>
            <a:r>
              <a:rPr lang="en-US" sz="3200" b="1" dirty="0" smtClean="0">
                <a:latin typeface="Book Antiqua" pitchFamily="18" charset="0"/>
              </a:rPr>
              <a:t>First, they will set it on the back of a rocket like the picture above.</a:t>
            </a:r>
            <a:endParaRPr lang="en-US" sz="3200" b="1" dirty="0">
              <a:latin typeface="Book Antiqua" pitchFamily="18" charset="0"/>
            </a:endParaRPr>
          </a:p>
        </p:txBody>
      </p:sp>
    </p:spTree>
    <p:extLst>
      <p:ext uri="{BB962C8B-B14F-4D97-AF65-F5344CB8AC3E}">
        <p14:creationId xmlns:p14="http://schemas.microsoft.com/office/powerpoint/2010/main" val="2305851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772561"/>
            <a:ext cx="8556171" cy="1077218"/>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Then they will launch both into the space from an Air </a:t>
            </a:r>
            <a:r>
              <a:rPr lang="en-US" sz="3200" b="1" dirty="0">
                <a:latin typeface="Book Antiqua" pitchFamily="18" charset="0"/>
              </a:rPr>
              <a:t>F</a:t>
            </a:r>
            <a:r>
              <a:rPr lang="en-US" sz="3200" b="1" dirty="0" smtClean="0">
                <a:latin typeface="Book Antiqua" pitchFamily="18" charset="0"/>
              </a:rPr>
              <a:t>orce </a:t>
            </a:r>
            <a:r>
              <a:rPr lang="en-US" sz="3200" b="1" dirty="0">
                <a:latin typeface="Book Antiqua" pitchFamily="18" charset="0"/>
              </a:rPr>
              <a:t>B</a:t>
            </a:r>
            <a:r>
              <a:rPr lang="en-US" sz="3200" b="1" dirty="0" smtClean="0">
                <a:latin typeface="Book Antiqua" pitchFamily="18" charset="0"/>
              </a:rPr>
              <a:t>ase.</a:t>
            </a:r>
            <a:endParaRPr lang="en-US" sz="3200" b="1" dirty="0">
              <a:latin typeface="Book Antiqua" pitchFamily="18" charset="0"/>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1341738843"/>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4134"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9829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09600"/>
            <a:ext cx="7848600" cy="3429000"/>
          </a:xfrm>
          <a:prstGeom prst="rect">
            <a:avLst/>
          </a:prstGeom>
        </p:spPr>
      </p:pic>
      <p:sp>
        <p:nvSpPr>
          <p:cNvPr id="4" name="TextBox 3"/>
          <p:cNvSpPr txBox="1"/>
          <p:nvPr/>
        </p:nvSpPr>
        <p:spPr>
          <a:xfrm>
            <a:off x="5638800" y="685800"/>
            <a:ext cx="2667000" cy="3046988"/>
          </a:xfrm>
          <a:prstGeom prst="rect">
            <a:avLst/>
          </a:prstGeom>
          <a:noFill/>
        </p:spPr>
        <p:txBody>
          <a:bodyPr wrap="square" rtlCol="0">
            <a:spAutoFit/>
          </a:bodyPr>
          <a:lstStyle/>
          <a:p>
            <a:pPr algn="just"/>
            <a:r>
              <a:rPr lang="en-US" sz="2400" dirty="0" smtClean="0">
                <a:solidFill>
                  <a:schemeClr val="bg1"/>
                </a:solidFill>
                <a:latin typeface="Book Antiqua" pitchFamily="18" charset="0"/>
              </a:rPr>
              <a:t>The engineers will detach the plane from the rocket. All these will be guided and monitored by the engineers in its flight.</a:t>
            </a:r>
            <a:endParaRPr lang="en-US" sz="2400" dirty="0">
              <a:solidFill>
                <a:schemeClr val="bg1"/>
              </a:solidFill>
              <a:latin typeface="Book Antiqua" pitchFamily="18" charset="0"/>
            </a:endParaRPr>
          </a:p>
        </p:txBody>
      </p:sp>
      <p:sp>
        <p:nvSpPr>
          <p:cNvPr id="5" name="TextBox 4"/>
          <p:cNvSpPr txBox="1"/>
          <p:nvPr/>
        </p:nvSpPr>
        <p:spPr>
          <a:xfrm>
            <a:off x="609600" y="4419600"/>
            <a:ext cx="7848600" cy="1754326"/>
          </a:xfrm>
          <a:prstGeom prst="rect">
            <a:avLst/>
          </a:prstGeom>
          <a:noFill/>
          <a:ln>
            <a:solidFill>
              <a:schemeClr val="tx1"/>
            </a:solidFill>
          </a:ln>
        </p:spPr>
        <p:txBody>
          <a:bodyPr wrap="square" rtlCol="0">
            <a:spAutoFit/>
          </a:bodyPr>
          <a:lstStyle/>
          <a:p>
            <a:pPr algn="just"/>
            <a:r>
              <a:rPr lang="en-US" sz="3600" b="1" dirty="0" smtClean="0">
                <a:latin typeface="Book Antiqua" pitchFamily="18" charset="0"/>
              </a:rPr>
              <a:t>The plane would fly in hypersonic speeds of 13,000 </a:t>
            </a:r>
            <a:r>
              <a:rPr lang="en-US" sz="3600" b="1" dirty="0" err="1" smtClean="0">
                <a:latin typeface="Book Antiqua" pitchFamily="18" charset="0"/>
              </a:rPr>
              <a:t>mp</a:t>
            </a:r>
            <a:r>
              <a:rPr lang="en-US" sz="3600" b="1" dirty="0" smtClean="0">
                <a:latin typeface="Book Antiqua" pitchFamily="18" charset="0"/>
              </a:rPr>
              <a:t>/h. This speed is about 20 times the speed of sound.</a:t>
            </a:r>
            <a:endParaRPr lang="en-US" sz="3600" b="1" dirty="0">
              <a:latin typeface="Book Antiqua" pitchFamily="18" charset="0"/>
            </a:endParaRPr>
          </a:p>
        </p:txBody>
      </p:sp>
    </p:spTree>
    <p:extLst>
      <p:ext uri="{BB962C8B-B14F-4D97-AF65-F5344CB8AC3E}">
        <p14:creationId xmlns:p14="http://schemas.microsoft.com/office/powerpoint/2010/main" val="3419491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anim calcmode="lin" valueType="num">
                                      <p:cBhvr>
                                        <p:cTn id="20"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743" y="1627525"/>
            <a:ext cx="8305800" cy="3477875"/>
          </a:xfrm>
          <a:prstGeom prst="rect">
            <a:avLst/>
          </a:prstGeom>
          <a:noFill/>
          <a:ln>
            <a:solidFill>
              <a:schemeClr val="tx1"/>
            </a:solidFill>
          </a:ln>
        </p:spPr>
        <p:txBody>
          <a:bodyPr wrap="square" rtlCol="0">
            <a:spAutoFit/>
          </a:bodyPr>
          <a:lstStyle/>
          <a:p>
            <a:pPr algn="just"/>
            <a:r>
              <a:rPr lang="en-US" sz="3200" b="1" dirty="0">
                <a:latin typeface="Book Antiqua" pitchFamily="18" charset="0"/>
              </a:rPr>
              <a:t>Questions</a:t>
            </a:r>
          </a:p>
          <a:p>
            <a:pPr algn="just"/>
            <a:r>
              <a:rPr lang="en-US" sz="3200" b="1" dirty="0">
                <a:latin typeface="Book Antiqua" pitchFamily="18" charset="0"/>
              </a:rPr>
              <a:t>1 What is HTV-2?</a:t>
            </a:r>
          </a:p>
          <a:p>
            <a:pPr algn="just"/>
            <a:r>
              <a:rPr lang="en-US" sz="3200" b="1" dirty="0">
                <a:latin typeface="Book Antiqua" pitchFamily="18" charset="0"/>
              </a:rPr>
              <a:t>2 What is the speed of HTV-2?</a:t>
            </a:r>
          </a:p>
          <a:p>
            <a:pPr marL="347663" indent="-347663" algn="just"/>
            <a:r>
              <a:rPr lang="en-US" sz="3200" b="1" dirty="0">
                <a:latin typeface="Book Antiqua" pitchFamily="18" charset="0"/>
              </a:rPr>
              <a:t>3 Describe the steps of HTV-2 test flight.</a:t>
            </a:r>
          </a:p>
          <a:p>
            <a:pPr algn="just"/>
            <a:r>
              <a:rPr lang="en-US" sz="3200" b="1" dirty="0">
                <a:latin typeface="Book Antiqua" pitchFamily="18" charset="0"/>
              </a:rPr>
              <a:t>4 Why was the HTV-2 developed?</a:t>
            </a:r>
          </a:p>
          <a:p>
            <a:pPr marL="290513" indent="-290513" algn="just">
              <a:tabLst>
                <a:tab pos="231775" algn="l"/>
                <a:tab pos="347663" algn="l"/>
              </a:tabLst>
            </a:pPr>
            <a:r>
              <a:rPr lang="en-US" sz="3200" b="1" dirty="0" smtClean="0">
                <a:latin typeface="Book Antiqua" pitchFamily="18" charset="0"/>
              </a:rPr>
              <a:t>5		</a:t>
            </a:r>
            <a:r>
              <a:rPr lang="en-US" sz="2800" b="1" dirty="0" smtClean="0">
                <a:latin typeface="Book Antiqua" pitchFamily="18" charset="0"/>
              </a:rPr>
              <a:t>Do you </a:t>
            </a:r>
            <a:r>
              <a:rPr lang="en-US" sz="2800" b="1" dirty="0">
                <a:latin typeface="Book Antiqua" pitchFamily="18" charset="0"/>
              </a:rPr>
              <a:t>think that HTV-2 will be ‘mankind’s dream aircraft’? Why </a:t>
            </a:r>
            <a:r>
              <a:rPr lang="en-US" sz="2800" b="1" dirty="0" smtClean="0">
                <a:latin typeface="Book Antiqua" pitchFamily="18" charset="0"/>
              </a:rPr>
              <a:t>do you </a:t>
            </a:r>
            <a:r>
              <a:rPr lang="en-US" sz="2800" b="1" dirty="0">
                <a:latin typeface="Book Antiqua" pitchFamily="18" charset="0"/>
              </a:rPr>
              <a:t>think so?</a:t>
            </a:r>
          </a:p>
        </p:txBody>
      </p:sp>
    </p:spTree>
    <p:extLst>
      <p:ext uri="{BB962C8B-B14F-4D97-AF65-F5344CB8AC3E}">
        <p14:creationId xmlns:p14="http://schemas.microsoft.com/office/powerpoint/2010/main" val="374111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6400" y="3799344"/>
            <a:ext cx="8229600" cy="2677656"/>
          </a:xfrm>
          <a:prstGeom prst="rect">
            <a:avLst/>
          </a:prstGeom>
          <a:noFill/>
          <a:ln>
            <a:solidFill>
              <a:schemeClr val="tx1"/>
            </a:solidFill>
          </a:ln>
        </p:spPr>
        <p:txBody>
          <a:bodyPr wrap="square" rtlCol="0">
            <a:spAutoFit/>
          </a:bodyPr>
          <a:lstStyle/>
          <a:p>
            <a:pPr algn="just"/>
            <a:r>
              <a:rPr lang="en-US" sz="2800" b="1" dirty="0">
                <a:latin typeface="Book Antiqua" pitchFamily="18" charset="0"/>
              </a:rPr>
              <a:t>C Imagine you are a TV reporter. You have come to interview the chief </a:t>
            </a:r>
            <a:r>
              <a:rPr lang="en-US" sz="2800" b="1" dirty="0" smtClean="0">
                <a:latin typeface="Book Antiqua" pitchFamily="18" charset="0"/>
              </a:rPr>
              <a:t>engineer of </a:t>
            </a:r>
            <a:r>
              <a:rPr lang="en-US" sz="2800" b="1" dirty="0">
                <a:latin typeface="Book Antiqua" pitchFamily="18" charset="0"/>
              </a:rPr>
              <a:t>the HTV-2 Launch Project. What questions will you ask him/her? Design </a:t>
            </a:r>
            <a:r>
              <a:rPr lang="en-US" sz="2800" b="1" dirty="0" smtClean="0">
                <a:latin typeface="Book Antiqua" pitchFamily="18" charset="0"/>
              </a:rPr>
              <a:t>a short </a:t>
            </a:r>
            <a:r>
              <a:rPr lang="en-US" sz="2800" b="1" dirty="0">
                <a:latin typeface="Book Antiqua" pitchFamily="18" charset="0"/>
              </a:rPr>
              <a:t>dialogue between yourself and the engineer, and write it. Finally act </a:t>
            </a:r>
            <a:r>
              <a:rPr lang="en-US" sz="2800" b="1" dirty="0" smtClean="0">
                <a:latin typeface="Book Antiqua" pitchFamily="18" charset="0"/>
              </a:rPr>
              <a:t>it out </a:t>
            </a:r>
            <a:r>
              <a:rPr lang="en-US" sz="2800" b="1" dirty="0">
                <a:latin typeface="Book Antiqua" pitchFamily="18" charset="0"/>
              </a:rPr>
              <a:t>in pairs.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506" y="228600"/>
            <a:ext cx="5147387" cy="3408405"/>
          </a:xfrm>
          <a:prstGeom prst="rect">
            <a:avLst/>
          </a:prstGeom>
        </p:spPr>
      </p:pic>
    </p:spTree>
    <p:extLst>
      <p:ext uri="{BB962C8B-B14F-4D97-AF65-F5344CB8AC3E}">
        <p14:creationId xmlns:p14="http://schemas.microsoft.com/office/powerpoint/2010/main" val="1820599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7924800" cy="2062103"/>
          </a:xfrm>
          <a:prstGeom prst="rect">
            <a:avLst/>
          </a:prstGeom>
        </p:spPr>
        <p:txBody>
          <a:bodyPr wrap="square">
            <a:spAutoFit/>
          </a:bodyPr>
          <a:lstStyle/>
          <a:p>
            <a:pPr algn="just"/>
            <a:r>
              <a:rPr lang="en-US" sz="3200" b="1" dirty="0">
                <a:latin typeface="Book Antiqua" pitchFamily="18" charset="0"/>
              </a:rPr>
              <a:t>D Listen to the teacher/CD carefully and </a:t>
            </a:r>
            <a:r>
              <a:rPr lang="en-US" sz="3200" b="1" dirty="0" smtClean="0">
                <a:latin typeface="Book Antiqua" pitchFamily="18" charset="0"/>
              </a:rPr>
              <a:t>complete </a:t>
            </a:r>
            <a:r>
              <a:rPr lang="en-US" sz="3200" b="1" dirty="0">
                <a:latin typeface="Book Antiqua" pitchFamily="18" charset="0"/>
              </a:rPr>
              <a:t>the following sentences </a:t>
            </a:r>
            <a:r>
              <a:rPr lang="en-US" sz="3200" b="1" dirty="0" smtClean="0">
                <a:latin typeface="Book Antiqua" pitchFamily="18" charset="0"/>
              </a:rPr>
              <a:t>with appropriate words.</a:t>
            </a:r>
          </a:p>
          <a:p>
            <a:pPr algn="just"/>
            <a:r>
              <a:rPr lang="nl-NL" sz="3200" b="1" dirty="0" smtClean="0">
                <a:latin typeface="Book Antiqua" pitchFamily="18" charset="0"/>
              </a:rPr>
              <a:t>U9</a:t>
            </a:r>
            <a:r>
              <a:rPr lang="nl-NL" sz="3200" b="1" dirty="0">
                <a:latin typeface="Book Antiqua" pitchFamily="18" charset="0"/>
              </a:rPr>
              <a:t>, L5 D Listening text: 11</a:t>
            </a:r>
            <a:endParaRPr lang="en-US" sz="3200" dirty="0">
              <a:latin typeface="Book Antiqua" pitchFamily="18" charset="0"/>
            </a:endParaRPr>
          </a:p>
        </p:txBody>
      </p:sp>
      <p:sp>
        <p:nvSpPr>
          <p:cNvPr id="3" name="TextBox 2"/>
          <p:cNvSpPr txBox="1"/>
          <p:nvPr/>
        </p:nvSpPr>
        <p:spPr>
          <a:xfrm>
            <a:off x="533400" y="2667000"/>
            <a:ext cx="7924800" cy="3539430"/>
          </a:xfrm>
          <a:prstGeom prst="rect">
            <a:avLst/>
          </a:prstGeom>
          <a:noFill/>
        </p:spPr>
        <p:txBody>
          <a:bodyPr wrap="square" rtlCol="0">
            <a:spAutoFit/>
          </a:bodyPr>
          <a:lstStyle/>
          <a:p>
            <a:pPr marL="290513" indent="-290513"/>
            <a:r>
              <a:rPr lang="en-US" sz="2800" dirty="0">
                <a:latin typeface="Book Antiqua" pitchFamily="18" charset="0"/>
              </a:rPr>
              <a:t>1 Thursday's flight will test another </a:t>
            </a:r>
            <a:r>
              <a:rPr lang="en-US" sz="2800" dirty="0" smtClean="0">
                <a:latin typeface="Book Antiqua" pitchFamily="18" charset="0"/>
              </a:rPr>
              <a:t>_________  of </a:t>
            </a:r>
            <a:r>
              <a:rPr lang="en-US" sz="2800" dirty="0">
                <a:latin typeface="Book Antiqua" pitchFamily="18" charset="0"/>
              </a:rPr>
              <a:t>the aircraft.</a:t>
            </a:r>
          </a:p>
          <a:p>
            <a:r>
              <a:rPr lang="en-US" sz="2800" dirty="0">
                <a:latin typeface="Book Antiqua" pitchFamily="18" charset="0"/>
              </a:rPr>
              <a:t>2 The plane is made </a:t>
            </a:r>
            <a:r>
              <a:rPr lang="en-US" sz="2800" dirty="0" smtClean="0">
                <a:latin typeface="Book Antiqua" pitchFamily="18" charset="0"/>
              </a:rPr>
              <a:t>of  ____   composite </a:t>
            </a:r>
          </a:p>
          <a:p>
            <a:r>
              <a:rPr lang="en-US" sz="2800" dirty="0" smtClean="0">
                <a:latin typeface="Book Antiqua" pitchFamily="18" charset="0"/>
              </a:rPr>
              <a:t>   materials.</a:t>
            </a:r>
          </a:p>
          <a:p>
            <a:r>
              <a:rPr lang="en-US" sz="2800" dirty="0" smtClean="0">
                <a:latin typeface="Book Antiqua" pitchFamily="18" charset="0"/>
              </a:rPr>
              <a:t>3 </a:t>
            </a:r>
            <a:r>
              <a:rPr lang="en-US" sz="2800" dirty="0">
                <a:latin typeface="Book Antiqua" pitchFamily="18" charset="0"/>
              </a:rPr>
              <a:t>The plane will fly in </a:t>
            </a:r>
            <a:r>
              <a:rPr lang="en-US" sz="2800" dirty="0" smtClean="0">
                <a:latin typeface="Book Antiqua" pitchFamily="18" charset="0"/>
              </a:rPr>
              <a:t>__________ </a:t>
            </a:r>
            <a:r>
              <a:rPr lang="en-US" sz="2800" dirty="0">
                <a:latin typeface="Book Antiqua" pitchFamily="18" charset="0"/>
              </a:rPr>
              <a:t>speeds</a:t>
            </a:r>
            <a:r>
              <a:rPr lang="en-US" sz="2800" dirty="0" smtClean="0">
                <a:latin typeface="Book Antiqua" pitchFamily="18" charset="0"/>
              </a:rPr>
              <a:t>.</a:t>
            </a:r>
          </a:p>
          <a:p>
            <a:pPr marL="290513" indent="-290513"/>
            <a:r>
              <a:rPr lang="en-US" sz="2800" dirty="0" smtClean="0">
                <a:latin typeface="Book Antiqua" pitchFamily="18" charset="0"/>
              </a:rPr>
              <a:t>4 </a:t>
            </a:r>
            <a:r>
              <a:rPr lang="en-US" sz="2800" dirty="0">
                <a:latin typeface="Book Antiqua" pitchFamily="18" charset="0"/>
              </a:rPr>
              <a:t>In the flight, the body </a:t>
            </a:r>
            <a:r>
              <a:rPr lang="en-US" sz="2800" dirty="0" smtClean="0">
                <a:latin typeface="Book Antiqua" pitchFamily="18" charset="0"/>
              </a:rPr>
              <a:t>_______ of the plane </a:t>
            </a:r>
            <a:r>
              <a:rPr lang="en-US" sz="2800" dirty="0">
                <a:latin typeface="Book Antiqua" pitchFamily="18" charset="0"/>
              </a:rPr>
              <a:t>could reach </a:t>
            </a:r>
            <a:r>
              <a:rPr lang="en-US" sz="2800" dirty="0" smtClean="0">
                <a:latin typeface="Book Antiqua" pitchFamily="18" charset="0"/>
              </a:rPr>
              <a:t>2,000 degree </a:t>
            </a:r>
            <a:r>
              <a:rPr lang="en-US" sz="2800" dirty="0">
                <a:latin typeface="Book Antiqua" pitchFamily="18" charset="0"/>
              </a:rPr>
              <a:t>Celsius.</a:t>
            </a:r>
          </a:p>
          <a:p>
            <a:r>
              <a:rPr lang="en-US" sz="2800" dirty="0">
                <a:latin typeface="Book Antiqua" pitchFamily="18" charset="0"/>
              </a:rPr>
              <a:t>5 </a:t>
            </a:r>
            <a:r>
              <a:rPr lang="en-US" sz="2800" dirty="0" smtClean="0">
                <a:latin typeface="Book Antiqua" pitchFamily="18" charset="0"/>
              </a:rPr>
              <a:t>_____will </a:t>
            </a:r>
            <a:r>
              <a:rPr lang="en-US" sz="2800" dirty="0">
                <a:latin typeface="Book Antiqua" pitchFamily="18" charset="0"/>
              </a:rPr>
              <a:t>melt at 2000 degree Celsius</a:t>
            </a:r>
            <a:r>
              <a:rPr lang="en-US" sz="2800" dirty="0" smtClean="0">
                <a:latin typeface="Book Antiqua" pitchFamily="18" charset="0"/>
              </a:rPr>
              <a:t>.</a:t>
            </a:r>
            <a:endParaRPr lang="en-US" sz="2800" dirty="0">
              <a:latin typeface="Book Antiqua" pitchFamily="18" charset="0"/>
            </a:endParaRPr>
          </a:p>
        </p:txBody>
      </p:sp>
      <p:sp>
        <p:nvSpPr>
          <p:cNvPr id="4" name="TextBox 3"/>
          <p:cNvSpPr txBox="1"/>
          <p:nvPr/>
        </p:nvSpPr>
        <p:spPr>
          <a:xfrm>
            <a:off x="6248400" y="2667000"/>
            <a:ext cx="1752600" cy="523220"/>
          </a:xfrm>
          <a:prstGeom prst="rect">
            <a:avLst/>
          </a:prstGeom>
          <a:noFill/>
        </p:spPr>
        <p:txBody>
          <a:bodyPr wrap="square" rtlCol="0">
            <a:spAutoFit/>
          </a:bodyPr>
          <a:lstStyle/>
          <a:p>
            <a:r>
              <a:rPr lang="en-US" sz="2800" dirty="0" smtClean="0">
                <a:solidFill>
                  <a:srgbClr val="C00000"/>
                </a:solidFill>
                <a:latin typeface="Book Antiqua" pitchFamily="18" charset="0"/>
              </a:rPr>
              <a:t>operation</a:t>
            </a:r>
            <a:endParaRPr lang="en-US" sz="2800" dirty="0">
              <a:solidFill>
                <a:srgbClr val="C00000"/>
              </a:solidFill>
              <a:latin typeface="Book Antiqua" pitchFamily="18" charset="0"/>
            </a:endParaRPr>
          </a:p>
        </p:txBody>
      </p:sp>
      <p:sp>
        <p:nvSpPr>
          <p:cNvPr id="5" name="TextBox 4"/>
          <p:cNvSpPr txBox="1"/>
          <p:nvPr/>
        </p:nvSpPr>
        <p:spPr>
          <a:xfrm>
            <a:off x="3962400" y="3505200"/>
            <a:ext cx="1524000" cy="523220"/>
          </a:xfrm>
          <a:prstGeom prst="rect">
            <a:avLst/>
          </a:prstGeom>
          <a:noFill/>
        </p:spPr>
        <p:txBody>
          <a:bodyPr wrap="square" rtlCol="0">
            <a:spAutoFit/>
          </a:bodyPr>
          <a:lstStyle/>
          <a:p>
            <a:pPr algn="ctr"/>
            <a:r>
              <a:rPr lang="en-US" sz="2800" dirty="0" smtClean="0">
                <a:solidFill>
                  <a:srgbClr val="C00000"/>
                </a:solidFill>
                <a:latin typeface="Book Antiqua" pitchFamily="18" charset="0"/>
              </a:rPr>
              <a:t>some</a:t>
            </a:r>
            <a:endParaRPr lang="en-US" sz="2800" dirty="0">
              <a:solidFill>
                <a:srgbClr val="C00000"/>
              </a:solidFill>
              <a:latin typeface="Book Antiqua" pitchFamily="18" charset="0"/>
            </a:endParaRPr>
          </a:p>
        </p:txBody>
      </p:sp>
      <p:sp>
        <p:nvSpPr>
          <p:cNvPr id="6" name="TextBox 5"/>
          <p:cNvSpPr txBox="1"/>
          <p:nvPr/>
        </p:nvSpPr>
        <p:spPr>
          <a:xfrm>
            <a:off x="4114800" y="4343400"/>
            <a:ext cx="1981200" cy="523220"/>
          </a:xfrm>
          <a:prstGeom prst="rect">
            <a:avLst/>
          </a:prstGeom>
          <a:noFill/>
        </p:spPr>
        <p:txBody>
          <a:bodyPr wrap="square" rtlCol="0">
            <a:spAutoFit/>
          </a:bodyPr>
          <a:lstStyle/>
          <a:p>
            <a:r>
              <a:rPr lang="en-US" sz="2800" dirty="0" smtClean="0">
                <a:solidFill>
                  <a:srgbClr val="C00000"/>
                </a:solidFill>
                <a:latin typeface="Book Antiqua" pitchFamily="18" charset="0"/>
              </a:rPr>
              <a:t>supersonic</a:t>
            </a:r>
            <a:endParaRPr lang="en-US" sz="2800" dirty="0">
              <a:solidFill>
                <a:srgbClr val="C00000"/>
              </a:solidFill>
              <a:latin typeface="Book Antiqua" pitchFamily="18" charset="0"/>
            </a:endParaRPr>
          </a:p>
        </p:txBody>
      </p:sp>
      <p:sp>
        <p:nvSpPr>
          <p:cNvPr id="7" name="TextBox 6"/>
          <p:cNvSpPr txBox="1"/>
          <p:nvPr/>
        </p:nvSpPr>
        <p:spPr>
          <a:xfrm>
            <a:off x="4343400" y="4784360"/>
            <a:ext cx="1752600" cy="523220"/>
          </a:xfrm>
          <a:prstGeom prst="rect">
            <a:avLst/>
          </a:prstGeom>
          <a:noFill/>
        </p:spPr>
        <p:txBody>
          <a:bodyPr wrap="square" rtlCol="0">
            <a:spAutoFit/>
          </a:bodyPr>
          <a:lstStyle/>
          <a:p>
            <a:r>
              <a:rPr lang="en-US" sz="2800" dirty="0" smtClean="0">
                <a:solidFill>
                  <a:srgbClr val="C00000"/>
                </a:solidFill>
                <a:latin typeface="Book Antiqua" pitchFamily="18" charset="0"/>
              </a:rPr>
              <a:t>portion</a:t>
            </a:r>
            <a:endParaRPr lang="en-US" sz="2800" dirty="0">
              <a:solidFill>
                <a:srgbClr val="C00000"/>
              </a:solidFill>
              <a:latin typeface="Book Antiqua" pitchFamily="18" charset="0"/>
            </a:endParaRPr>
          </a:p>
        </p:txBody>
      </p:sp>
      <p:sp>
        <p:nvSpPr>
          <p:cNvPr id="9" name="TextBox 8"/>
          <p:cNvSpPr txBox="1"/>
          <p:nvPr/>
        </p:nvSpPr>
        <p:spPr>
          <a:xfrm>
            <a:off x="838200" y="5648980"/>
            <a:ext cx="990600" cy="523220"/>
          </a:xfrm>
          <a:prstGeom prst="rect">
            <a:avLst/>
          </a:prstGeom>
          <a:noFill/>
        </p:spPr>
        <p:txBody>
          <a:bodyPr wrap="square" rtlCol="0">
            <a:spAutoFit/>
          </a:bodyPr>
          <a:lstStyle/>
          <a:p>
            <a:r>
              <a:rPr lang="en-US" sz="2800" dirty="0" smtClean="0">
                <a:solidFill>
                  <a:srgbClr val="C00000"/>
                </a:solidFill>
                <a:latin typeface="Book Antiqua" pitchFamily="18" charset="0"/>
              </a:rPr>
              <a:t>Steel</a:t>
            </a:r>
            <a:endParaRPr lang="en-US" sz="2800" dirty="0">
              <a:solidFill>
                <a:srgbClr val="C00000"/>
              </a:solidFill>
              <a:latin typeface="Book Antiqua" pitchFamily="18" charset="0"/>
            </a:endParaRPr>
          </a:p>
        </p:txBody>
      </p:sp>
    </p:spTree>
    <p:extLst>
      <p:ext uri="{BB962C8B-B14F-4D97-AF65-F5344CB8AC3E}">
        <p14:creationId xmlns:p14="http://schemas.microsoft.com/office/powerpoint/2010/main" val="36212706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161871"/>
            <a:ext cx="7696200" cy="1200329"/>
          </a:xfrm>
          <a:prstGeom prst="rect">
            <a:avLst/>
          </a:prstGeom>
          <a:noFill/>
          <a:ln>
            <a:solidFill>
              <a:schemeClr val="tx1"/>
            </a:solidFill>
          </a:ln>
        </p:spPr>
        <p:txBody>
          <a:bodyPr wrap="square" rtlCol="0">
            <a:spAutoFit/>
          </a:bodyPr>
          <a:lstStyle/>
          <a:p>
            <a:pPr algn="just"/>
            <a:r>
              <a:rPr lang="en-US" sz="2400" b="1" dirty="0" smtClean="0">
                <a:latin typeface="Book Antiqua" pitchFamily="18" charset="0"/>
              </a:rPr>
              <a:t>The following passage is based on the information in section B. Read the text in B. Complete the following sentences with will/ would, can/could/could not.</a:t>
            </a:r>
            <a:endParaRPr lang="en-US" sz="2400" b="1" dirty="0">
              <a:latin typeface="Book Antiqua" pitchFamily="18" charset="0"/>
            </a:endParaRPr>
          </a:p>
        </p:txBody>
      </p:sp>
      <p:sp>
        <p:nvSpPr>
          <p:cNvPr id="4" name="TextBox 3"/>
          <p:cNvSpPr txBox="1"/>
          <p:nvPr/>
        </p:nvSpPr>
        <p:spPr>
          <a:xfrm>
            <a:off x="685800" y="2819400"/>
            <a:ext cx="7696200" cy="3416320"/>
          </a:xfrm>
          <a:prstGeom prst="rect">
            <a:avLst/>
          </a:prstGeom>
          <a:noFill/>
          <a:ln>
            <a:solidFill>
              <a:schemeClr val="tx1"/>
            </a:solidFill>
          </a:ln>
        </p:spPr>
        <p:txBody>
          <a:bodyPr wrap="square" rtlCol="0">
            <a:spAutoFit/>
          </a:bodyPr>
          <a:lstStyle/>
          <a:p>
            <a:pPr algn="just"/>
            <a:r>
              <a:rPr lang="en-US" sz="2400" dirty="0" smtClean="0">
                <a:latin typeface="Book Antiqua" pitchFamily="18" charset="0"/>
              </a:rPr>
              <a:t>Even Concorde ________ fly as fast as Falcone HTV-2.  The news report says: the </a:t>
            </a:r>
            <a:r>
              <a:rPr lang="en-US" sz="2400" dirty="0">
                <a:latin typeface="Book Antiqua" pitchFamily="18" charset="0"/>
              </a:rPr>
              <a:t>U</a:t>
            </a:r>
            <a:r>
              <a:rPr lang="en-US" sz="2400" dirty="0" smtClean="0">
                <a:latin typeface="Book Antiqua" pitchFamily="18" charset="0"/>
              </a:rPr>
              <a:t>S defense Agency _____launch the Falcon Hypersonic Technology Vehicle-2 into space. Scientist expect that the Falcon HTV-2_______  fly at 13,000 miles per hour. The US military wishes that the Falcon ____ bomb any part of the world in less than an hour in the future. Engineers plan that they_____ set the Falcon on the back of a rocket to launch it into the distant space.</a:t>
            </a:r>
            <a:endParaRPr lang="en-US" sz="2400" dirty="0">
              <a:latin typeface="Book Antiqua" pitchFamily="18" charset="0"/>
            </a:endParaRPr>
          </a:p>
        </p:txBody>
      </p:sp>
      <p:sp>
        <p:nvSpPr>
          <p:cNvPr id="6" name="TextBox 5"/>
          <p:cNvSpPr txBox="1"/>
          <p:nvPr/>
        </p:nvSpPr>
        <p:spPr>
          <a:xfrm>
            <a:off x="2879184" y="2814935"/>
            <a:ext cx="1616616" cy="461665"/>
          </a:xfrm>
          <a:prstGeom prst="rect">
            <a:avLst/>
          </a:prstGeom>
          <a:noFill/>
        </p:spPr>
        <p:txBody>
          <a:bodyPr wrap="square" rtlCol="0">
            <a:spAutoFit/>
          </a:bodyPr>
          <a:lstStyle/>
          <a:p>
            <a:r>
              <a:rPr lang="en-US" sz="2400" dirty="0">
                <a:solidFill>
                  <a:srgbClr val="C00000"/>
                </a:solidFill>
                <a:latin typeface="Book Antiqua" pitchFamily="18" charset="0"/>
              </a:rPr>
              <a:t>could not</a:t>
            </a:r>
          </a:p>
        </p:txBody>
      </p:sp>
      <p:sp>
        <p:nvSpPr>
          <p:cNvPr id="7" name="TextBox 6"/>
          <p:cNvSpPr txBox="1"/>
          <p:nvPr/>
        </p:nvSpPr>
        <p:spPr>
          <a:xfrm>
            <a:off x="794658" y="3548742"/>
            <a:ext cx="723900" cy="461665"/>
          </a:xfrm>
          <a:prstGeom prst="rect">
            <a:avLst/>
          </a:prstGeom>
          <a:noFill/>
        </p:spPr>
        <p:txBody>
          <a:bodyPr wrap="square" rtlCol="0">
            <a:spAutoFit/>
          </a:bodyPr>
          <a:lstStyle/>
          <a:p>
            <a:r>
              <a:rPr lang="en-US" sz="2400" dirty="0" smtClean="0">
                <a:solidFill>
                  <a:srgbClr val="C00000"/>
                </a:solidFill>
                <a:latin typeface="Book Antiqua" pitchFamily="18" charset="0"/>
              </a:rPr>
              <a:t>will</a:t>
            </a:r>
            <a:endParaRPr lang="en-US" sz="2400" dirty="0">
              <a:solidFill>
                <a:srgbClr val="C00000"/>
              </a:solidFill>
              <a:latin typeface="Book Antiqua" pitchFamily="18" charset="0"/>
            </a:endParaRPr>
          </a:p>
        </p:txBody>
      </p:sp>
      <p:sp>
        <p:nvSpPr>
          <p:cNvPr id="8" name="TextBox 7"/>
          <p:cNvSpPr txBox="1"/>
          <p:nvPr/>
        </p:nvSpPr>
        <p:spPr>
          <a:xfrm>
            <a:off x="1797870" y="4244529"/>
            <a:ext cx="1066800" cy="461665"/>
          </a:xfrm>
          <a:prstGeom prst="rect">
            <a:avLst/>
          </a:prstGeom>
          <a:noFill/>
        </p:spPr>
        <p:txBody>
          <a:bodyPr wrap="square" rtlCol="0">
            <a:spAutoFit/>
          </a:bodyPr>
          <a:lstStyle/>
          <a:p>
            <a:r>
              <a:rPr lang="en-US" sz="2400" dirty="0" smtClean="0">
                <a:solidFill>
                  <a:srgbClr val="C00000"/>
                </a:solidFill>
                <a:latin typeface="Book Antiqua" pitchFamily="18" charset="0"/>
              </a:rPr>
              <a:t>would</a:t>
            </a:r>
            <a:endParaRPr lang="en-US" sz="2400" dirty="0">
              <a:solidFill>
                <a:srgbClr val="C00000"/>
              </a:solidFill>
              <a:latin typeface="Book Antiqua" pitchFamily="18" charset="0"/>
            </a:endParaRPr>
          </a:p>
        </p:txBody>
      </p:sp>
      <p:sp>
        <p:nvSpPr>
          <p:cNvPr id="9" name="TextBox 8"/>
          <p:cNvSpPr txBox="1"/>
          <p:nvPr/>
        </p:nvSpPr>
        <p:spPr>
          <a:xfrm>
            <a:off x="5134428" y="4630056"/>
            <a:ext cx="914400" cy="461665"/>
          </a:xfrm>
          <a:prstGeom prst="rect">
            <a:avLst/>
          </a:prstGeom>
          <a:noFill/>
        </p:spPr>
        <p:txBody>
          <a:bodyPr wrap="square" rtlCol="0">
            <a:spAutoFit/>
          </a:bodyPr>
          <a:lstStyle/>
          <a:p>
            <a:r>
              <a:rPr lang="en-US" sz="2400" dirty="0" smtClean="0">
                <a:solidFill>
                  <a:srgbClr val="C00000"/>
                </a:solidFill>
                <a:latin typeface="Book Antiqua" pitchFamily="18" charset="0"/>
              </a:rPr>
              <a:t>can</a:t>
            </a:r>
            <a:endParaRPr lang="en-US" sz="2400" dirty="0">
              <a:solidFill>
                <a:srgbClr val="C00000"/>
              </a:solidFill>
              <a:latin typeface="Book Antiqua" pitchFamily="18" charset="0"/>
            </a:endParaRPr>
          </a:p>
        </p:txBody>
      </p:sp>
      <p:sp>
        <p:nvSpPr>
          <p:cNvPr id="10" name="TextBox 9"/>
          <p:cNvSpPr txBox="1"/>
          <p:nvPr/>
        </p:nvSpPr>
        <p:spPr>
          <a:xfrm>
            <a:off x="2864670" y="5362193"/>
            <a:ext cx="1021530" cy="461665"/>
          </a:xfrm>
          <a:prstGeom prst="rect">
            <a:avLst/>
          </a:prstGeom>
          <a:noFill/>
        </p:spPr>
        <p:txBody>
          <a:bodyPr wrap="square" rtlCol="0">
            <a:spAutoFit/>
          </a:bodyPr>
          <a:lstStyle/>
          <a:p>
            <a:r>
              <a:rPr lang="en-US" sz="2400" dirty="0" smtClean="0">
                <a:solidFill>
                  <a:srgbClr val="C00000"/>
                </a:solidFill>
                <a:latin typeface="Book Antiqua" pitchFamily="18" charset="0"/>
              </a:rPr>
              <a:t>will</a:t>
            </a:r>
            <a:endParaRPr lang="en-US" sz="2400" dirty="0">
              <a:solidFill>
                <a:srgbClr val="C00000"/>
              </a:solidFill>
              <a:latin typeface="Book Antiqua" pitchFamily="18" charset="0"/>
            </a:endParaRPr>
          </a:p>
        </p:txBody>
      </p:sp>
    </p:spTree>
    <p:extLst>
      <p:ext uri="{BB962C8B-B14F-4D97-AF65-F5344CB8AC3E}">
        <p14:creationId xmlns:p14="http://schemas.microsoft.com/office/powerpoint/2010/main" val="1635695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0-#ppt_w/2"/>
                                          </p:val>
                                        </p:tav>
                                        <p:tav tm="100000">
                                          <p:val>
                                            <p:strVal val="#ppt_x"/>
                                          </p:val>
                                        </p:tav>
                                      </p:tavLst>
                                    </p:anim>
                                    <p:anim calcmode="lin" valueType="num">
                                      <p:cBhvr additive="base">
                                        <p:cTn id="2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2000" fill="hold"/>
                                        <p:tgtEl>
                                          <p:spTgt spid="7"/>
                                        </p:tgtEl>
                                        <p:attrNameLst>
                                          <p:attrName>ppt_x</p:attrName>
                                        </p:attrNameLst>
                                      </p:cBhvr>
                                      <p:tavLst>
                                        <p:tav tm="0">
                                          <p:val>
                                            <p:strVal val="1+#ppt_w/2"/>
                                          </p:val>
                                        </p:tav>
                                        <p:tav tm="100000">
                                          <p:val>
                                            <p:strVal val="#ppt_x"/>
                                          </p:val>
                                        </p:tav>
                                      </p:tavLst>
                                    </p:anim>
                                    <p:anim calcmode="lin" valueType="num">
                                      <p:cBhvr additive="base">
                                        <p:cTn id="26"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0-#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000" fill="hold"/>
                                        <p:tgtEl>
                                          <p:spTgt spid="9"/>
                                        </p:tgtEl>
                                        <p:attrNameLst>
                                          <p:attrName>ppt_x</p:attrName>
                                        </p:attrNameLst>
                                      </p:cBhvr>
                                      <p:tavLst>
                                        <p:tav tm="0">
                                          <p:val>
                                            <p:strVal val="1+#ppt_w/2"/>
                                          </p:val>
                                        </p:tav>
                                        <p:tav tm="100000">
                                          <p:val>
                                            <p:strVal val="#ppt_x"/>
                                          </p:val>
                                        </p:tav>
                                      </p:tavLst>
                                    </p:anim>
                                    <p:anim calcmode="lin" valueType="num">
                                      <p:cBhvr additive="base">
                                        <p:cTn id="3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2000" fill="hold"/>
                                        <p:tgtEl>
                                          <p:spTgt spid="10"/>
                                        </p:tgtEl>
                                        <p:attrNameLst>
                                          <p:attrName>ppt_x</p:attrName>
                                        </p:attrNameLst>
                                      </p:cBhvr>
                                      <p:tavLst>
                                        <p:tav tm="0">
                                          <p:val>
                                            <p:strVal val="#ppt_x"/>
                                          </p:val>
                                        </p:tav>
                                        <p:tav tm="100000">
                                          <p:val>
                                            <p:strVal val="#ppt_x"/>
                                          </p:val>
                                        </p:tav>
                                      </p:tavLst>
                                    </p:anim>
                                    <p:anim calcmode="lin" valueType="num">
                                      <p:cBhvr additive="base">
                                        <p:cTn id="44"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599" y="4338697"/>
            <a:ext cx="7391401" cy="2062103"/>
          </a:xfrm>
          <a:prstGeom prst="rect">
            <a:avLst/>
          </a:prstGeom>
          <a:ln>
            <a:solidFill>
              <a:schemeClr val="tx1"/>
            </a:solidFill>
          </a:ln>
        </p:spPr>
        <p:txBody>
          <a:bodyPr wrap="square">
            <a:spAutoFit/>
          </a:bodyPr>
          <a:lstStyle/>
          <a:p>
            <a:pPr algn="just"/>
            <a:r>
              <a:rPr lang="en-US" sz="3200" b="1" dirty="0" smtClean="0">
                <a:latin typeface="Book Antiqua" pitchFamily="18" charset="0"/>
              </a:rPr>
              <a:t>If </a:t>
            </a:r>
            <a:r>
              <a:rPr lang="en-US" sz="3200" b="1" dirty="0">
                <a:latin typeface="Book Antiqua" pitchFamily="18" charset="0"/>
              </a:rPr>
              <a:t>you fly westward in a supersonic plane such as Concorde, you will land </a:t>
            </a:r>
            <a:r>
              <a:rPr lang="en-US" sz="3200" b="1" dirty="0" smtClean="0">
                <a:latin typeface="Book Antiqua" pitchFamily="18" charset="0"/>
              </a:rPr>
              <a:t>several hours </a:t>
            </a:r>
            <a:r>
              <a:rPr lang="en-US" sz="3200" b="1" dirty="0">
                <a:latin typeface="Book Antiqua" pitchFamily="18" charset="0"/>
              </a:rPr>
              <a:t>before you took off. Can you explain how?</a:t>
            </a:r>
          </a:p>
        </p:txBody>
      </p:sp>
      <p:sp>
        <p:nvSpPr>
          <p:cNvPr id="2" name="TextBox 1"/>
          <p:cNvSpPr txBox="1"/>
          <p:nvPr/>
        </p:nvSpPr>
        <p:spPr>
          <a:xfrm>
            <a:off x="990598" y="1747897"/>
            <a:ext cx="7391401" cy="2062103"/>
          </a:xfrm>
          <a:prstGeom prst="rect">
            <a:avLst/>
          </a:prstGeom>
          <a:noFill/>
          <a:ln>
            <a:solidFill>
              <a:schemeClr val="tx1"/>
            </a:solidFill>
          </a:ln>
        </p:spPr>
        <p:txBody>
          <a:bodyPr wrap="square" rtlCol="0">
            <a:spAutoFit/>
          </a:bodyPr>
          <a:lstStyle/>
          <a:p>
            <a:pPr algn="just"/>
            <a:r>
              <a:rPr lang="en-US" sz="3200" b="1" dirty="0">
                <a:latin typeface="Book Antiqua" pitchFamily="18" charset="0"/>
              </a:rPr>
              <a:t>F Have you ever dreamt of flying? If yes, write about your dream. If no, try to imagine you are flying in a plane. Write about your experience</a:t>
            </a:r>
            <a:r>
              <a:rPr lang="en-US" sz="3200" b="1" dirty="0" smtClean="0">
                <a:latin typeface="Book Antiqua" pitchFamily="18" charset="0"/>
              </a:rPr>
              <a:t>.</a:t>
            </a:r>
            <a:endParaRPr lang="en-US" sz="3200" dirty="0"/>
          </a:p>
        </p:txBody>
      </p:sp>
      <p:sp>
        <p:nvSpPr>
          <p:cNvPr id="5" name="Oval 4"/>
          <p:cNvSpPr/>
          <p:nvPr/>
        </p:nvSpPr>
        <p:spPr>
          <a:xfrm>
            <a:off x="1904998" y="304800"/>
            <a:ext cx="5562600" cy="12954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dirty="0" smtClean="0">
                <a:latin typeface="Book Antiqua" pitchFamily="18" charset="0"/>
              </a:rPr>
              <a:t>Home Work</a:t>
            </a:r>
            <a:endParaRPr lang="en-US" sz="3600" b="1" dirty="0">
              <a:latin typeface="Book Antiqua" pitchFamily="18" charset="0"/>
            </a:endParaRPr>
          </a:p>
        </p:txBody>
      </p:sp>
    </p:spTree>
    <p:extLst>
      <p:ext uri="{BB962C8B-B14F-4D97-AF65-F5344CB8AC3E}">
        <p14:creationId xmlns:p14="http://schemas.microsoft.com/office/powerpoint/2010/main" val="28601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2671465"/>
            <a:ext cx="7086600" cy="923330"/>
          </a:xfrm>
          <a:prstGeom prst="rect">
            <a:avLst/>
          </a:prstGeom>
          <a:noFill/>
        </p:spPr>
        <p:txBody>
          <a:bodyPr wrap="square" rtlCol="0">
            <a:spAutoFit/>
          </a:bodyPr>
          <a:lstStyle/>
          <a:p>
            <a:pPr algn="ctr"/>
            <a:r>
              <a:rPr lang="en-US" sz="5400" b="1" dirty="0" smtClean="0">
                <a:latin typeface="Book Antiqua" pitchFamily="18" charset="0"/>
              </a:rPr>
              <a:t>Thank you</a:t>
            </a:r>
            <a:endParaRPr lang="en-US" sz="5400" b="1" dirty="0">
              <a:latin typeface="Book Antiqua" pitchFamily="18" charset="0"/>
            </a:endParaRPr>
          </a:p>
        </p:txBody>
      </p:sp>
    </p:spTree>
    <p:extLst>
      <p:ext uri="{BB962C8B-B14F-4D97-AF65-F5344CB8AC3E}">
        <p14:creationId xmlns:p14="http://schemas.microsoft.com/office/powerpoint/2010/main" val="77639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28800"/>
            <a:ext cx="3801611" cy="39624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28600" y="457200"/>
            <a:ext cx="8610600" cy="769441"/>
          </a:xfrm>
          <a:prstGeom prst="rect">
            <a:avLst/>
          </a:prstGeom>
          <a:noFill/>
          <a:ln>
            <a:solidFill>
              <a:schemeClr val="tx1"/>
            </a:solidFill>
          </a:ln>
        </p:spPr>
        <p:txBody>
          <a:bodyPr wrap="square" rtlCol="0">
            <a:spAutoFit/>
          </a:bodyPr>
          <a:lstStyle/>
          <a:p>
            <a:pPr algn="ctr"/>
            <a:r>
              <a:rPr lang="en-US" sz="4400" b="1" dirty="0" smtClean="0">
                <a:latin typeface="Book Antiqua" pitchFamily="18" charset="0"/>
              </a:rPr>
              <a:t>Introduction</a:t>
            </a:r>
            <a:endParaRPr lang="en-US" sz="4400" b="1" dirty="0">
              <a:latin typeface="Book Antiqua" pitchFamily="18" charset="0"/>
            </a:endParaRPr>
          </a:p>
        </p:txBody>
      </p:sp>
      <p:grpSp>
        <p:nvGrpSpPr>
          <p:cNvPr id="14" name="Group 13"/>
          <p:cNvGrpSpPr/>
          <p:nvPr/>
        </p:nvGrpSpPr>
        <p:grpSpPr>
          <a:xfrm>
            <a:off x="4724400" y="1600200"/>
            <a:ext cx="4114800" cy="4343400"/>
            <a:chOff x="4724400" y="1600200"/>
            <a:chExt cx="4114800" cy="4343400"/>
          </a:xfrm>
        </p:grpSpPr>
        <p:sp>
          <p:nvSpPr>
            <p:cNvPr id="10" name="Rectangle 9"/>
            <p:cNvSpPr/>
            <p:nvPr/>
          </p:nvSpPr>
          <p:spPr>
            <a:xfrm>
              <a:off x="4724400" y="1600200"/>
              <a:ext cx="4114800" cy="434340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just"/>
              <a:endParaRPr lang="en-US" sz="2400" b="1" dirty="0" smtClean="0">
                <a:latin typeface="Book Antiqua" pitchFamily="18" charset="0"/>
              </a:endParaRPr>
            </a:p>
            <a:p>
              <a:pPr algn="just"/>
              <a:r>
                <a:rPr lang="en-US" sz="2400" b="1" dirty="0" err="1" smtClean="0">
                  <a:latin typeface="Book Antiqua" pitchFamily="18" charset="0"/>
                </a:rPr>
                <a:t>Md</a:t>
              </a:r>
              <a:r>
                <a:rPr lang="en-US" sz="2400" b="1" dirty="0" smtClean="0">
                  <a:latin typeface="Book Antiqua" pitchFamily="18" charset="0"/>
                </a:rPr>
                <a:t> </a:t>
              </a:r>
              <a:r>
                <a:rPr lang="en-US" sz="2400" b="1" dirty="0" err="1" smtClean="0">
                  <a:latin typeface="Book Antiqua" pitchFamily="18" charset="0"/>
                </a:rPr>
                <a:t>Hasan</a:t>
              </a:r>
              <a:r>
                <a:rPr lang="en-US" sz="2400" b="1" dirty="0" smtClean="0">
                  <a:latin typeface="Book Antiqua" pitchFamily="18" charset="0"/>
                </a:rPr>
                <a:t> </a:t>
              </a:r>
              <a:r>
                <a:rPr lang="en-US" sz="2400" b="1" dirty="0" err="1" smtClean="0">
                  <a:latin typeface="Book Antiqua" pitchFamily="18" charset="0"/>
                </a:rPr>
                <a:t>Hafizur</a:t>
              </a:r>
              <a:r>
                <a:rPr lang="en-US" sz="2400" b="1" dirty="0" smtClean="0">
                  <a:latin typeface="Book Antiqua" pitchFamily="18" charset="0"/>
                </a:rPr>
                <a:t> </a:t>
              </a:r>
              <a:r>
                <a:rPr lang="en-US" sz="2400" b="1" dirty="0" err="1" smtClean="0">
                  <a:latin typeface="Book Antiqua" pitchFamily="18" charset="0"/>
                </a:rPr>
                <a:t>Rahman</a:t>
              </a:r>
              <a:endParaRPr lang="en-US" sz="2400" b="1" dirty="0" smtClean="0">
                <a:latin typeface="Book Antiqua" pitchFamily="18" charset="0"/>
              </a:endParaRPr>
            </a:p>
            <a:p>
              <a:pPr algn="just"/>
              <a:r>
                <a:rPr lang="en-US" sz="2400" b="1" dirty="0" smtClean="0">
                  <a:latin typeface="Book Antiqua" pitchFamily="18" charset="0"/>
                </a:rPr>
                <a:t>Senior Lecturer &amp; </a:t>
              </a:r>
            </a:p>
            <a:p>
              <a:pPr algn="just"/>
              <a:r>
                <a:rPr lang="en-US" sz="2400" b="1" dirty="0" smtClean="0">
                  <a:latin typeface="Book Antiqua" pitchFamily="18" charset="0"/>
                </a:rPr>
                <a:t>Head of the Department (English)</a:t>
              </a:r>
            </a:p>
            <a:p>
              <a:pPr algn="just"/>
              <a:r>
                <a:rPr lang="en-US" sz="2400" b="1" dirty="0" smtClean="0">
                  <a:latin typeface="Book Antiqua" pitchFamily="18" charset="0"/>
                </a:rPr>
                <a:t>Cambrian School &amp; College</a:t>
              </a:r>
            </a:p>
            <a:p>
              <a:pPr algn="just"/>
              <a:r>
                <a:rPr lang="en-US" sz="2400" b="1" dirty="0" smtClean="0">
                  <a:latin typeface="Book Antiqua" pitchFamily="18" charset="0"/>
                </a:rPr>
                <a:t>Campus-5, Dhaka.</a:t>
              </a:r>
            </a:p>
            <a:p>
              <a:pPr algn="just"/>
              <a:endParaRPr lang="en-US" sz="2400" b="1" dirty="0" smtClean="0">
                <a:latin typeface="Book Antiqua" pitchFamily="18" charset="0"/>
              </a:endParaRPr>
            </a:p>
            <a:p>
              <a:pPr algn="just"/>
              <a:r>
                <a:rPr lang="en-US" sz="2400" b="1" dirty="0" smtClean="0">
                  <a:latin typeface="Book Antiqua" pitchFamily="18" charset="0"/>
                </a:rPr>
                <a:t>Class-VIII</a:t>
              </a:r>
            </a:p>
            <a:p>
              <a:pPr algn="just"/>
              <a:r>
                <a:rPr lang="en-US" sz="2400" b="1" dirty="0" smtClean="0">
                  <a:latin typeface="Book Antiqua" pitchFamily="18" charset="0"/>
                </a:rPr>
                <a:t>English First paper</a:t>
              </a:r>
            </a:p>
            <a:p>
              <a:pPr algn="just"/>
              <a:endParaRPr lang="en-US" sz="2400" b="1" dirty="0">
                <a:latin typeface="Book Antiqua" pitchFamily="18" charset="0"/>
              </a:endParaRPr>
            </a:p>
          </p:txBody>
        </p:sp>
        <p:cxnSp>
          <p:nvCxnSpPr>
            <p:cNvPr id="12" name="Straight Connector 11"/>
            <p:cNvCxnSpPr/>
            <p:nvPr/>
          </p:nvCxnSpPr>
          <p:spPr>
            <a:xfrm>
              <a:off x="4724400" y="4495800"/>
              <a:ext cx="4114800" cy="0"/>
            </a:xfrm>
            <a:prstGeom prst="line">
              <a:avLst/>
            </a:prstGeom>
            <a:ln w="127000" cmpd="tri">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3396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000" fill="hold"/>
                                        <p:tgtEl>
                                          <p:spTgt spid="14"/>
                                        </p:tgtEl>
                                        <p:attrNameLst>
                                          <p:attrName>ppt_w</p:attrName>
                                        </p:attrNameLst>
                                      </p:cBhvr>
                                      <p:tavLst>
                                        <p:tav tm="0">
                                          <p:val>
                                            <p:fltVal val="0"/>
                                          </p:val>
                                        </p:tav>
                                        <p:tav tm="100000">
                                          <p:val>
                                            <p:strVal val="#ppt_w"/>
                                          </p:val>
                                        </p:tav>
                                      </p:tavLst>
                                    </p:anim>
                                    <p:anim calcmode="lin" valueType="num">
                                      <p:cBhvr>
                                        <p:cTn id="15" dur="2000" fill="hold"/>
                                        <p:tgtEl>
                                          <p:spTgt spid="14"/>
                                        </p:tgtEl>
                                        <p:attrNameLst>
                                          <p:attrName>ppt_h</p:attrName>
                                        </p:attrNameLst>
                                      </p:cBhvr>
                                      <p:tavLst>
                                        <p:tav tm="0">
                                          <p:val>
                                            <p:fltVal val="0"/>
                                          </p:val>
                                        </p:tav>
                                        <p:tav tm="100000">
                                          <p:val>
                                            <p:strVal val="#ppt_h"/>
                                          </p:val>
                                        </p:tav>
                                      </p:tavLst>
                                    </p:anim>
                                    <p:animEffect transition="in" filter="fade">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4412"/>
            <a:ext cx="7924800" cy="2438400"/>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effectLst>
                  <a:outerShdw blurRad="76200" dist="50800" dir="5400000" algn="tl" rotWithShape="0">
                    <a:srgbClr val="000000">
                      <a:alpha val="65000"/>
                    </a:srgbClr>
                  </a:outerShdw>
                </a:effectLst>
                <a:latin typeface="Book Antiqua" pitchFamily="18" charset="0"/>
                <a:cs typeface="MonooMJ" pitchFamily="2" charset="0"/>
              </a:rPr>
              <a:t>Acknowledgement</a:t>
            </a:r>
            <a:endParaRPr lang="en-US" sz="4000" b="1" spc="50" dirty="0">
              <a:ln w="11430"/>
              <a:effectLst>
                <a:outerShdw blurRad="76200" dist="50800" dir="5400000" algn="tl" rotWithShape="0">
                  <a:srgbClr val="000000">
                    <a:alpha val="65000"/>
                  </a:srgbClr>
                </a:outerShdw>
              </a:effectLst>
              <a:latin typeface="Book Antiqua" pitchFamily="18" charset="0"/>
              <a:cs typeface="MonooMJ" pitchFamily="2" charset="0"/>
            </a:endParaRPr>
          </a:p>
        </p:txBody>
      </p:sp>
      <p:sp>
        <p:nvSpPr>
          <p:cNvPr id="5" name="TextBox 4"/>
          <p:cNvSpPr txBox="1"/>
          <p:nvPr/>
        </p:nvSpPr>
        <p:spPr>
          <a:xfrm>
            <a:off x="609600" y="3277612"/>
            <a:ext cx="7924800" cy="3046988"/>
          </a:xfrm>
          <a:prstGeom prst="rect">
            <a:avLst/>
          </a:prstGeom>
          <a:noFill/>
          <a:ln>
            <a:solidFill>
              <a:schemeClr val="tx1"/>
            </a:solidFill>
          </a:ln>
        </p:spPr>
        <p:txBody>
          <a:bodyPr wrap="square" rtlCol="0">
            <a:spAutoFit/>
          </a:bodyPr>
          <a:lstStyle/>
          <a:p>
            <a:pPr algn="just"/>
            <a:r>
              <a:rPr lang="en-US" sz="2400" b="1" dirty="0" smtClean="0">
                <a:solidFill>
                  <a:srgbClr val="003399"/>
                </a:solidFill>
                <a:latin typeface="Book Antiqua" pitchFamily="18" charset="0"/>
                <a:cs typeface="Nikosh" pitchFamily="2" charset="0"/>
              </a:rPr>
              <a:t>We would like to express our cordial gratitude to the  Ministry of Education, Directorate of Secondary &amp; Higher Education, NCTB</a:t>
            </a:r>
            <a:r>
              <a:rPr lang="en-US" sz="2400" b="1" smtClean="0">
                <a:solidFill>
                  <a:srgbClr val="003399"/>
                </a:solidFill>
                <a:latin typeface="Book Antiqua" pitchFamily="18" charset="0"/>
                <a:cs typeface="Nikosh" pitchFamily="2" charset="0"/>
              </a:rPr>
              <a:t>, </a:t>
            </a:r>
            <a:r>
              <a:rPr lang="en-US" sz="2400" b="1" smtClean="0">
                <a:solidFill>
                  <a:srgbClr val="003399"/>
                </a:solidFill>
                <a:latin typeface="Book Antiqua" pitchFamily="18" charset="0"/>
                <a:cs typeface="Nikosh" pitchFamily="2" charset="0"/>
              </a:rPr>
              <a:t>A2i </a:t>
            </a:r>
            <a:r>
              <a:rPr lang="en-US" sz="2400" b="1" dirty="0" smtClean="0">
                <a:solidFill>
                  <a:srgbClr val="003399"/>
                </a:solidFill>
                <a:latin typeface="Book Antiqua" pitchFamily="18" charset="0"/>
                <a:cs typeface="Nikosh" pitchFamily="2" charset="0"/>
              </a:rPr>
              <a:t>and the panel of honorable editors ( Md. Jahangir </a:t>
            </a:r>
            <a:r>
              <a:rPr lang="en-US" sz="2400" b="1" dirty="0" err="1" smtClean="0">
                <a:solidFill>
                  <a:srgbClr val="003399"/>
                </a:solidFill>
                <a:latin typeface="Book Antiqua" pitchFamily="18" charset="0"/>
                <a:cs typeface="Nikosh" pitchFamily="2" charset="0"/>
              </a:rPr>
              <a:t>Hasan</a:t>
            </a:r>
            <a:r>
              <a:rPr lang="en-US" sz="2400" b="1" dirty="0" smtClean="0">
                <a:solidFill>
                  <a:srgbClr val="003399"/>
                </a:solidFill>
                <a:latin typeface="Book Antiqua" pitchFamily="18" charset="0"/>
                <a:cs typeface="Nikosh" pitchFamily="2" charset="0"/>
              </a:rPr>
              <a:t>, Assistant Professor (English) TTC, </a:t>
            </a:r>
            <a:r>
              <a:rPr lang="en-US" sz="2400" b="1" dirty="0" err="1" smtClean="0">
                <a:solidFill>
                  <a:srgbClr val="003399"/>
                </a:solidFill>
                <a:latin typeface="Book Antiqua" pitchFamily="18" charset="0"/>
                <a:cs typeface="Nikosh" pitchFamily="2" charset="0"/>
              </a:rPr>
              <a:t>Rangpur</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Ranjit</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Poddar</a:t>
            </a:r>
            <a:r>
              <a:rPr lang="en-US" sz="2400" b="1" dirty="0">
                <a:solidFill>
                  <a:srgbClr val="003399"/>
                </a:solidFill>
                <a:latin typeface="Book Antiqua" pitchFamily="18" charset="0"/>
                <a:cs typeface="Nikosh" pitchFamily="2" charset="0"/>
              </a:rPr>
              <a:t>, </a:t>
            </a:r>
            <a:r>
              <a:rPr lang="en-US" sz="2400" b="1" dirty="0" smtClean="0">
                <a:solidFill>
                  <a:srgbClr val="003399"/>
                </a:solidFill>
                <a:latin typeface="Book Antiqua" pitchFamily="18" charset="0"/>
                <a:cs typeface="Nikosh" pitchFamily="2" charset="0"/>
              </a:rPr>
              <a:t>Associate </a:t>
            </a:r>
            <a:r>
              <a:rPr lang="en-US" sz="2400" b="1" dirty="0">
                <a:solidFill>
                  <a:srgbClr val="003399"/>
                </a:solidFill>
                <a:latin typeface="Book Antiqua" pitchFamily="18" charset="0"/>
                <a:cs typeface="Nikosh" pitchFamily="2" charset="0"/>
              </a:rPr>
              <a:t>Professor (English) TTC, </a:t>
            </a:r>
            <a:r>
              <a:rPr lang="en-US" sz="2400" b="1" dirty="0" smtClean="0">
                <a:solidFill>
                  <a:srgbClr val="003399"/>
                </a:solidFill>
                <a:latin typeface="Book Antiqua" pitchFamily="18" charset="0"/>
                <a:cs typeface="Nikosh" pitchFamily="2" charset="0"/>
              </a:rPr>
              <a:t>Dhaka, and </a:t>
            </a:r>
            <a:r>
              <a:rPr lang="en-US" sz="2400" b="1" dirty="0" err="1" smtClean="0">
                <a:solidFill>
                  <a:srgbClr val="003399"/>
                </a:solidFill>
                <a:latin typeface="Book Antiqua" pitchFamily="18" charset="0"/>
                <a:cs typeface="Nikosh" pitchFamily="2" charset="0"/>
              </a:rPr>
              <a:t>Urmila</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Khaled</a:t>
            </a:r>
            <a:r>
              <a:rPr lang="en-US" sz="2400" b="1" dirty="0" smtClean="0">
                <a:solidFill>
                  <a:srgbClr val="003399"/>
                </a:solidFill>
                <a:latin typeface="Book Antiqua" pitchFamily="18" charset="0"/>
                <a:cs typeface="Nikosh" pitchFamily="2" charset="0"/>
              </a:rPr>
              <a:t>, </a:t>
            </a:r>
            <a:r>
              <a:rPr lang="en-US" sz="2400" b="1" dirty="0">
                <a:solidFill>
                  <a:srgbClr val="003399"/>
                </a:solidFill>
                <a:latin typeface="Book Antiqua" pitchFamily="18" charset="0"/>
                <a:cs typeface="Nikosh" pitchFamily="2" charset="0"/>
              </a:rPr>
              <a:t>Assistant Professor (English) TTC, </a:t>
            </a:r>
            <a:r>
              <a:rPr lang="en-US" sz="2400" b="1" dirty="0" smtClean="0">
                <a:solidFill>
                  <a:srgbClr val="003399"/>
                </a:solidFill>
                <a:latin typeface="Book Antiqua" pitchFamily="18" charset="0"/>
                <a:cs typeface="Nikosh" pitchFamily="2" charset="0"/>
              </a:rPr>
              <a:t>Dhaka, </a:t>
            </a:r>
            <a:r>
              <a:rPr lang="en-US" sz="2400" b="1" dirty="0">
                <a:solidFill>
                  <a:srgbClr val="003399"/>
                </a:solidFill>
                <a:latin typeface="Book Antiqua" pitchFamily="18" charset="0"/>
                <a:cs typeface="Nikosh" pitchFamily="2" charset="0"/>
              </a:rPr>
              <a:t>to </a:t>
            </a:r>
            <a:r>
              <a:rPr lang="en-US" sz="2400" b="1" dirty="0" smtClean="0">
                <a:solidFill>
                  <a:srgbClr val="003399"/>
                </a:solidFill>
                <a:latin typeface="Book Antiqua" pitchFamily="18" charset="0"/>
                <a:cs typeface="Nikosh" pitchFamily="2" charset="0"/>
              </a:rPr>
              <a:t>enrich the contents.</a:t>
            </a:r>
            <a:endParaRPr lang="en-US" sz="2400" b="1" dirty="0">
              <a:solidFill>
                <a:srgbClr val="003399"/>
              </a:solidFill>
              <a:latin typeface="Book Antiqua" pitchFamily="18" charset="0"/>
              <a:cs typeface="Nikosh" pitchFamily="2" charset="0"/>
            </a:endParaRPr>
          </a:p>
        </p:txBody>
      </p:sp>
    </p:spTree>
    <p:extLst>
      <p:ext uri="{BB962C8B-B14F-4D97-AF65-F5344CB8AC3E}">
        <p14:creationId xmlns:p14="http://schemas.microsoft.com/office/powerpoint/2010/main" val="3051713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920714578"/>
              </p:ext>
            </p:extLst>
          </p:nvPr>
        </p:nvGraphicFramePr>
        <p:xfrm>
          <a:off x="3810000" y="1447800"/>
          <a:ext cx="914400" cy="771525"/>
        </p:xfrm>
        <a:graphic>
          <a:graphicData uri="http://schemas.openxmlformats.org/presentationml/2006/ole">
            <mc:AlternateContent xmlns:mc="http://schemas.openxmlformats.org/markup-compatibility/2006">
              <mc:Choice xmlns:v="urn:schemas-microsoft-com:vml" Requires="v">
                <p:oleObj spid="_x0000_s1065"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3810000" y="1447800"/>
                        <a:ext cx="914400" cy="771525"/>
                      </a:xfrm>
                      <a:prstGeom prst="rect">
                        <a:avLst/>
                      </a:prstGeom>
                    </p:spPr>
                  </p:pic>
                </p:oleObj>
              </mc:Fallback>
            </mc:AlternateContent>
          </a:graphicData>
        </a:graphic>
      </p:graphicFrame>
      <p:sp>
        <p:nvSpPr>
          <p:cNvPr id="8" name="Flowchart: Alternate Process 7"/>
          <p:cNvSpPr/>
          <p:nvPr/>
        </p:nvSpPr>
        <p:spPr>
          <a:xfrm>
            <a:off x="457199" y="152400"/>
            <a:ext cx="8305800" cy="2362200"/>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dirty="0" smtClean="0">
                <a:latin typeface="Book Antiqua" pitchFamily="18" charset="0"/>
              </a:rPr>
              <a:t>Enjoy  a video and try to guess something.</a:t>
            </a:r>
            <a:endParaRPr lang="en-US" sz="5400" b="1" dirty="0">
              <a:latin typeface="Book Antiqua" pitchFamily="18" charset="0"/>
            </a:endParaRPr>
          </a:p>
        </p:txBody>
      </p:sp>
      <p:sp>
        <p:nvSpPr>
          <p:cNvPr id="9" name="TextBox 8"/>
          <p:cNvSpPr txBox="1"/>
          <p:nvPr/>
        </p:nvSpPr>
        <p:spPr>
          <a:xfrm>
            <a:off x="478971" y="271671"/>
            <a:ext cx="8305800" cy="2123658"/>
          </a:xfrm>
          <a:prstGeom prst="rect">
            <a:avLst/>
          </a:prstGeom>
          <a:noFill/>
          <a:ln>
            <a:solidFill>
              <a:schemeClr val="tx1"/>
            </a:solidFill>
          </a:ln>
        </p:spPr>
        <p:txBody>
          <a:bodyPr wrap="square" rtlCol="0">
            <a:spAutoFit/>
          </a:bodyPr>
          <a:lstStyle/>
          <a:p>
            <a:pPr algn="just"/>
            <a:r>
              <a:rPr lang="en-US" sz="4400" b="1" dirty="0" smtClean="0">
                <a:latin typeface="Book Antiqua" pitchFamily="18" charset="0"/>
              </a:rPr>
              <a:t>Have you guessed anything different from the previous lesson about taking off?</a:t>
            </a:r>
            <a:endParaRPr lang="en-US" sz="4400" b="1" dirty="0">
              <a:latin typeface="Book Antiqua" pitchFamily="18" charset="0"/>
            </a:endParaRPr>
          </a:p>
        </p:txBody>
      </p:sp>
      <p:sp>
        <p:nvSpPr>
          <p:cNvPr id="10" name="TextBox 9"/>
          <p:cNvSpPr txBox="1"/>
          <p:nvPr/>
        </p:nvSpPr>
        <p:spPr>
          <a:xfrm>
            <a:off x="457200" y="2895600"/>
            <a:ext cx="8305800" cy="646331"/>
          </a:xfrm>
          <a:prstGeom prst="rect">
            <a:avLst/>
          </a:prstGeom>
          <a:noFill/>
          <a:ln>
            <a:solidFill>
              <a:schemeClr val="tx1"/>
            </a:solidFill>
          </a:ln>
        </p:spPr>
        <p:txBody>
          <a:bodyPr wrap="square" rtlCol="0">
            <a:spAutoFit/>
          </a:bodyPr>
          <a:lstStyle/>
          <a:p>
            <a:r>
              <a:rPr lang="en-US" sz="3600" b="1" dirty="0" smtClean="0">
                <a:latin typeface="Book Antiqua" pitchFamily="18" charset="0"/>
              </a:rPr>
              <a:t>Is it faster than the previous aircraft?</a:t>
            </a:r>
            <a:endParaRPr lang="en-US" sz="3600" b="1" dirty="0">
              <a:latin typeface="Book Antiqua" pitchFamily="18" charset="0"/>
            </a:endParaRPr>
          </a:p>
        </p:txBody>
      </p:sp>
      <p:sp>
        <p:nvSpPr>
          <p:cNvPr id="7" name="Rectangle 6"/>
          <p:cNvSpPr/>
          <p:nvPr/>
        </p:nvSpPr>
        <p:spPr>
          <a:xfrm>
            <a:off x="457199" y="4114800"/>
            <a:ext cx="8305801" cy="2291443"/>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b="1" dirty="0" smtClean="0">
                <a:latin typeface="Book Antiqua" pitchFamily="18" charset="0"/>
              </a:rPr>
              <a:t>Let us see from </a:t>
            </a:r>
          </a:p>
          <a:p>
            <a:pPr algn="ctr"/>
            <a:r>
              <a:rPr lang="en-US" sz="5400" b="1" dirty="0" smtClean="0">
                <a:latin typeface="Book Antiqua" pitchFamily="18" charset="0"/>
              </a:rPr>
              <a:t>our today’s lesson.</a:t>
            </a:r>
            <a:endParaRPr lang="en-US" sz="5400" b="1" dirty="0">
              <a:latin typeface="Book Antiqua" pitchFamily="18" charset="0"/>
            </a:endParaRPr>
          </a:p>
        </p:txBody>
      </p:sp>
    </p:spTree>
    <p:extLst>
      <p:ext uri="{BB962C8B-B14F-4D97-AF65-F5344CB8AC3E}">
        <p14:creationId xmlns:p14="http://schemas.microsoft.com/office/powerpoint/2010/main" val="5414950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3"/>
                                        </p:tgtEl>
                                        <p:attrNameLst>
                                          <p:attrName>ppt_w</p:attrName>
                                        </p:attrNameLst>
                                      </p:cBhvr>
                                      <p:tavLst>
                                        <p:tav tm="0">
                                          <p:val>
                                            <p:strVal val="ppt_w"/>
                                          </p:val>
                                        </p:tav>
                                        <p:tav tm="100000">
                                          <p:val>
                                            <p:fltVal val="0"/>
                                          </p:val>
                                        </p:tav>
                                      </p:tavLst>
                                    </p:anim>
                                    <p:anim calcmode="lin" valueType="num">
                                      <p:cBhvr>
                                        <p:cTn id="29" dur="1000"/>
                                        <p:tgtEl>
                                          <p:spTgt spid="3"/>
                                        </p:tgtEl>
                                        <p:attrNameLst>
                                          <p:attrName>ppt_h</p:attrName>
                                        </p:attrNameLst>
                                      </p:cBhvr>
                                      <p:tavLst>
                                        <p:tav tm="0">
                                          <p:val>
                                            <p:strVal val="ppt_h"/>
                                          </p:val>
                                        </p:tav>
                                        <p:tav tm="100000">
                                          <p:val>
                                            <p:fltVal val="0"/>
                                          </p:val>
                                        </p:tav>
                                      </p:tavLst>
                                    </p:anim>
                                    <p:anim calcmode="lin" valueType="num">
                                      <p:cBhvr>
                                        <p:cTn id="30" dur="1000"/>
                                        <p:tgtEl>
                                          <p:spTgt spid="3"/>
                                        </p:tgtEl>
                                        <p:attrNameLst>
                                          <p:attrName>style.rotation</p:attrName>
                                        </p:attrNameLst>
                                      </p:cBhvr>
                                      <p:tavLst>
                                        <p:tav tm="0">
                                          <p:val>
                                            <p:fltVal val="0"/>
                                          </p:val>
                                        </p:tav>
                                        <p:tav tm="100000">
                                          <p:val>
                                            <p:fltVal val="90"/>
                                          </p:val>
                                        </p:tav>
                                      </p:tavLst>
                                    </p:anim>
                                    <p:animEffect transition="out" filter="fade">
                                      <p:cBhvr>
                                        <p:cTn id="31" dur="1000"/>
                                        <p:tgtEl>
                                          <p:spTgt spid="3"/>
                                        </p:tgtEl>
                                      </p:cBhvr>
                                    </p:animEffect>
                                    <p:set>
                                      <p:cBhvr>
                                        <p:cTn id="32" dur="1" fill="hold">
                                          <p:stCondLst>
                                            <p:cond delay="9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Ribbon 2"/>
          <p:cNvSpPr/>
          <p:nvPr/>
        </p:nvSpPr>
        <p:spPr>
          <a:xfrm>
            <a:off x="457200" y="1224190"/>
            <a:ext cx="8305800" cy="1818819"/>
          </a:xfrm>
          <a:custGeom>
            <a:avLst/>
            <a:gdLst>
              <a:gd name="connsiteX0" fmla="*/ 0 w 8305800"/>
              <a:gd name="connsiteY0" fmla="*/ 0 h 1981200"/>
              <a:gd name="connsiteX1" fmla="*/ 2114906 w 8305800"/>
              <a:gd name="connsiteY1" fmla="*/ 0 h 1981200"/>
              <a:gd name="connsiteX2" fmla="*/ 2374462 w 8305800"/>
              <a:gd name="connsiteY2" fmla="*/ 82552 h 1981200"/>
              <a:gd name="connsiteX3" fmla="*/ 2114906 w 8305800"/>
              <a:gd name="connsiteY3" fmla="*/ 165104 h 1981200"/>
              <a:gd name="connsiteX4" fmla="*/ 1595793 w 8305800"/>
              <a:gd name="connsiteY4" fmla="*/ 165103 h 1981200"/>
              <a:gd name="connsiteX5" fmla="*/ 1336237 w 8305800"/>
              <a:gd name="connsiteY5" fmla="*/ 247655 h 1981200"/>
              <a:gd name="connsiteX6" fmla="*/ 1595793 w 8305800"/>
              <a:gd name="connsiteY6" fmla="*/ 330207 h 1981200"/>
              <a:gd name="connsiteX7" fmla="*/ 6710007 w 8305800"/>
              <a:gd name="connsiteY7" fmla="*/ 330207 h 1981200"/>
              <a:gd name="connsiteX8" fmla="*/ 6969563 w 8305800"/>
              <a:gd name="connsiteY8" fmla="*/ 247655 h 1981200"/>
              <a:gd name="connsiteX9" fmla="*/ 6710007 w 8305800"/>
              <a:gd name="connsiteY9" fmla="*/ 165103 h 1981200"/>
              <a:gd name="connsiteX10" fmla="*/ 6190894 w 8305800"/>
              <a:gd name="connsiteY10" fmla="*/ 165103 h 1981200"/>
              <a:gd name="connsiteX11" fmla="*/ 5931338 w 8305800"/>
              <a:gd name="connsiteY11" fmla="*/ 82551 h 1981200"/>
              <a:gd name="connsiteX12" fmla="*/ 6190894 w 8305800"/>
              <a:gd name="connsiteY12" fmla="*/ -1 h 1981200"/>
              <a:gd name="connsiteX13" fmla="*/ 8305800 w 8305800"/>
              <a:gd name="connsiteY13" fmla="*/ 0 h 1981200"/>
              <a:gd name="connsiteX14" fmla="*/ 7267575 w 8305800"/>
              <a:gd name="connsiteY14" fmla="*/ 825497 h 1981200"/>
              <a:gd name="connsiteX15" fmla="*/ 8305800 w 8305800"/>
              <a:gd name="connsiteY15" fmla="*/ 1650993 h 1981200"/>
              <a:gd name="connsiteX16" fmla="*/ 6969563 w 8305800"/>
              <a:gd name="connsiteY16" fmla="*/ 1650993 h 1981200"/>
              <a:gd name="connsiteX17" fmla="*/ 6969563 w 8305800"/>
              <a:gd name="connsiteY17" fmla="*/ 1898648 h 1981200"/>
              <a:gd name="connsiteX18" fmla="*/ 6710007 w 8305800"/>
              <a:gd name="connsiteY18" fmla="*/ 1981200 h 1981200"/>
              <a:gd name="connsiteX19" fmla="*/ 1595793 w 8305800"/>
              <a:gd name="connsiteY19" fmla="*/ 1981200 h 1981200"/>
              <a:gd name="connsiteX20" fmla="*/ 1336237 w 8305800"/>
              <a:gd name="connsiteY20" fmla="*/ 1898648 h 1981200"/>
              <a:gd name="connsiteX21" fmla="*/ 1336237 w 8305800"/>
              <a:gd name="connsiteY21" fmla="*/ 1650993 h 1981200"/>
              <a:gd name="connsiteX22" fmla="*/ 0 w 8305800"/>
              <a:gd name="connsiteY22" fmla="*/ 1650993 h 1981200"/>
              <a:gd name="connsiteX23" fmla="*/ 1038225 w 8305800"/>
              <a:gd name="connsiteY23" fmla="*/ 825497 h 1981200"/>
              <a:gd name="connsiteX24" fmla="*/ 0 w 8305800"/>
              <a:gd name="connsiteY24" fmla="*/ 0 h 1981200"/>
              <a:gd name="connsiteX0" fmla="*/ 2374462 w 8305800"/>
              <a:gd name="connsiteY0" fmla="*/ 82552 h 1981200"/>
              <a:gd name="connsiteX1" fmla="*/ 2114906 w 8305800"/>
              <a:gd name="connsiteY1" fmla="*/ 165104 h 1981200"/>
              <a:gd name="connsiteX2" fmla="*/ 1595793 w 8305800"/>
              <a:gd name="connsiteY2" fmla="*/ 165103 h 1981200"/>
              <a:gd name="connsiteX3" fmla="*/ 1336237 w 8305800"/>
              <a:gd name="connsiteY3" fmla="*/ 247655 h 1981200"/>
              <a:gd name="connsiteX4" fmla="*/ 1595793 w 8305800"/>
              <a:gd name="connsiteY4" fmla="*/ 330207 h 1981200"/>
              <a:gd name="connsiteX5" fmla="*/ 2374462 w 8305800"/>
              <a:gd name="connsiteY5" fmla="*/ 330207 h 1981200"/>
              <a:gd name="connsiteX6" fmla="*/ 2374462 w 8305800"/>
              <a:gd name="connsiteY6" fmla="*/ 82552 h 1981200"/>
              <a:gd name="connsiteX7" fmla="*/ 5931338 w 8305800"/>
              <a:gd name="connsiteY7" fmla="*/ 82552 h 1981200"/>
              <a:gd name="connsiteX8" fmla="*/ 6190894 w 8305800"/>
              <a:gd name="connsiteY8" fmla="*/ 165104 h 1981200"/>
              <a:gd name="connsiteX9" fmla="*/ 6710007 w 8305800"/>
              <a:gd name="connsiteY9" fmla="*/ 165103 h 1981200"/>
              <a:gd name="connsiteX10" fmla="*/ 6969563 w 8305800"/>
              <a:gd name="connsiteY10" fmla="*/ 247655 h 1981200"/>
              <a:gd name="connsiteX11" fmla="*/ 6710007 w 8305800"/>
              <a:gd name="connsiteY11" fmla="*/ 330207 h 1981200"/>
              <a:gd name="connsiteX12" fmla="*/ 5931338 w 8305800"/>
              <a:gd name="connsiteY12" fmla="*/ 330207 h 1981200"/>
              <a:gd name="connsiteX13" fmla="*/ 5931338 w 8305800"/>
              <a:gd name="connsiteY13" fmla="*/ 82552 h 1981200"/>
              <a:gd name="connsiteX0" fmla="*/ 0 w 8305800"/>
              <a:gd name="connsiteY0" fmla="*/ 0 h 1981200"/>
              <a:gd name="connsiteX1" fmla="*/ 2114906 w 8305800"/>
              <a:gd name="connsiteY1" fmla="*/ 0 h 1981200"/>
              <a:gd name="connsiteX2" fmla="*/ 2374462 w 8305800"/>
              <a:gd name="connsiteY2" fmla="*/ 82552 h 1981200"/>
              <a:gd name="connsiteX3" fmla="*/ 2114906 w 8305800"/>
              <a:gd name="connsiteY3" fmla="*/ 165104 h 1981200"/>
              <a:gd name="connsiteX4" fmla="*/ 1595793 w 8305800"/>
              <a:gd name="connsiteY4" fmla="*/ 165103 h 1981200"/>
              <a:gd name="connsiteX5" fmla="*/ 1336237 w 8305800"/>
              <a:gd name="connsiteY5" fmla="*/ 247655 h 1981200"/>
              <a:gd name="connsiteX6" fmla="*/ 1595793 w 8305800"/>
              <a:gd name="connsiteY6" fmla="*/ 330207 h 1981200"/>
              <a:gd name="connsiteX7" fmla="*/ 6710007 w 8305800"/>
              <a:gd name="connsiteY7" fmla="*/ 330207 h 1981200"/>
              <a:gd name="connsiteX8" fmla="*/ 6969563 w 8305800"/>
              <a:gd name="connsiteY8" fmla="*/ 247655 h 1981200"/>
              <a:gd name="connsiteX9" fmla="*/ 6710007 w 8305800"/>
              <a:gd name="connsiteY9" fmla="*/ 165103 h 1981200"/>
              <a:gd name="connsiteX10" fmla="*/ 6190894 w 8305800"/>
              <a:gd name="connsiteY10" fmla="*/ 165103 h 1981200"/>
              <a:gd name="connsiteX11" fmla="*/ 5931338 w 8305800"/>
              <a:gd name="connsiteY11" fmla="*/ 82551 h 1981200"/>
              <a:gd name="connsiteX12" fmla="*/ 6190894 w 8305800"/>
              <a:gd name="connsiteY12" fmla="*/ -1 h 1981200"/>
              <a:gd name="connsiteX13" fmla="*/ 8305800 w 8305800"/>
              <a:gd name="connsiteY13" fmla="*/ 0 h 1981200"/>
              <a:gd name="connsiteX14" fmla="*/ 7267575 w 8305800"/>
              <a:gd name="connsiteY14" fmla="*/ 825497 h 1981200"/>
              <a:gd name="connsiteX15" fmla="*/ 8305800 w 8305800"/>
              <a:gd name="connsiteY15" fmla="*/ 1650993 h 1981200"/>
              <a:gd name="connsiteX16" fmla="*/ 6969563 w 8305800"/>
              <a:gd name="connsiteY16" fmla="*/ 1650993 h 1981200"/>
              <a:gd name="connsiteX17" fmla="*/ 6969563 w 8305800"/>
              <a:gd name="connsiteY17" fmla="*/ 1898648 h 1981200"/>
              <a:gd name="connsiteX18" fmla="*/ 6710007 w 8305800"/>
              <a:gd name="connsiteY18" fmla="*/ 1981200 h 1981200"/>
              <a:gd name="connsiteX19" fmla="*/ 1595793 w 8305800"/>
              <a:gd name="connsiteY19" fmla="*/ 1981200 h 1981200"/>
              <a:gd name="connsiteX20" fmla="*/ 1336237 w 8305800"/>
              <a:gd name="connsiteY20" fmla="*/ 1898648 h 1981200"/>
              <a:gd name="connsiteX21" fmla="*/ 1336237 w 8305800"/>
              <a:gd name="connsiteY21" fmla="*/ 1650993 h 1981200"/>
              <a:gd name="connsiteX22" fmla="*/ 0 w 8305800"/>
              <a:gd name="connsiteY22" fmla="*/ 1650993 h 1981200"/>
              <a:gd name="connsiteX23" fmla="*/ 1038225 w 8305800"/>
              <a:gd name="connsiteY23" fmla="*/ 825497 h 1981200"/>
              <a:gd name="connsiteX24" fmla="*/ 0 w 8305800"/>
              <a:gd name="connsiteY24" fmla="*/ 0 h 1981200"/>
              <a:gd name="connsiteX25" fmla="*/ 2374462 w 8305800"/>
              <a:gd name="connsiteY25" fmla="*/ 82552 h 1981200"/>
              <a:gd name="connsiteX26" fmla="*/ 2374462 w 8305800"/>
              <a:gd name="connsiteY26" fmla="*/ 330207 h 1981200"/>
              <a:gd name="connsiteX27" fmla="*/ 5931338 w 8305800"/>
              <a:gd name="connsiteY27" fmla="*/ 330207 h 1981200"/>
              <a:gd name="connsiteX28" fmla="*/ 5931338 w 8305800"/>
              <a:gd name="connsiteY28" fmla="*/ 82552 h 1981200"/>
              <a:gd name="connsiteX29" fmla="*/ 1336237 w 8305800"/>
              <a:gd name="connsiteY29" fmla="*/ 1650993 h 1981200"/>
              <a:gd name="connsiteX30" fmla="*/ 1336237 w 8305800"/>
              <a:gd name="connsiteY30" fmla="*/ 247655 h 1981200"/>
              <a:gd name="connsiteX31" fmla="*/ 6969563 w 8305800"/>
              <a:gd name="connsiteY31" fmla="*/ 247655 h 1981200"/>
              <a:gd name="connsiteX32" fmla="*/ 6969563 w 8305800"/>
              <a:gd name="connsiteY32" fmla="*/ 1650993 h 1981200"/>
              <a:gd name="connsiteX0" fmla="*/ 0 w 8305800"/>
              <a:gd name="connsiteY0" fmla="*/ 294819 h 2276019"/>
              <a:gd name="connsiteX1" fmla="*/ 2114906 w 8305800"/>
              <a:gd name="connsiteY1" fmla="*/ 294819 h 2276019"/>
              <a:gd name="connsiteX2" fmla="*/ 2374462 w 8305800"/>
              <a:gd name="connsiteY2" fmla="*/ 377371 h 2276019"/>
              <a:gd name="connsiteX3" fmla="*/ 2114906 w 8305800"/>
              <a:gd name="connsiteY3" fmla="*/ 459923 h 2276019"/>
              <a:gd name="connsiteX4" fmla="*/ 1595793 w 8305800"/>
              <a:gd name="connsiteY4" fmla="*/ 459922 h 2276019"/>
              <a:gd name="connsiteX5" fmla="*/ 1336237 w 8305800"/>
              <a:gd name="connsiteY5" fmla="*/ 542474 h 2276019"/>
              <a:gd name="connsiteX6" fmla="*/ 1595793 w 8305800"/>
              <a:gd name="connsiteY6" fmla="*/ 625026 h 2276019"/>
              <a:gd name="connsiteX7" fmla="*/ 6710007 w 8305800"/>
              <a:gd name="connsiteY7" fmla="*/ 625026 h 2276019"/>
              <a:gd name="connsiteX8" fmla="*/ 6969563 w 8305800"/>
              <a:gd name="connsiteY8" fmla="*/ 542474 h 2276019"/>
              <a:gd name="connsiteX9" fmla="*/ 6710007 w 8305800"/>
              <a:gd name="connsiteY9" fmla="*/ 459922 h 2276019"/>
              <a:gd name="connsiteX10" fmla="*/ 6190894 w 8305800"/>
              <a:gd name="connsiteY10" fmla="*/ 459922 h 2276019"/>
              <a:gd name="connsiteX11" fmla="*/ 5931338 w 8305800"/>
              <a:gd name="connsiteY11" fmla="*/ 377370 h 2276019"/>
              <a:gd name="connsiteX12" fmla="*/ 6190894 w 8305800"/>
              <a:gd name="connsiteY12" fmla="*/ 294818 h 2276019"/>
              <a:gd name="connsiteX13" fmla="*/ 8305800 w 8305800"/>
              <a:gd name="connsiteY13" fmla="*/ 294819 h 2276019"/>
              <a:gd name="connsiteX14" fmla="*/ 7267575 w 8305800"/>
              <a:gd name="connsiteY14" fmla="*/ 1120316 h 2276019"/>
              <a:gd name="connsiteX15" fmla="*/ 8305800 w 8305800"/>
              <a:gd name="connsiteY15" fmla="*/ 1945812 h 2276019"/>
              <a:gd name="connsiteX16" fmla="*/ 6969563 w 8305800"/>
              <a:gd name="connsiteY16" fmla="*/ 1945812 h 2276019"/>
              <a:gd name="connsiteX17" fmla="*/ 6969563 w 8305800"/>
              <a:gd name="connsiteY17" fmla="*/ 2193467 h 2276019"/>
              <a:gd name="connsiteX18" fmla="*/ 6710007 w 8305800"/>
              <a:gd name="connsiteY18" fmla="*/ 2276019 h 2276019"/>
              <a:gd name="connsiteX19" fmla="*/ 1595793 w 8305800"/>
              <a:gd name="connsiteY19" fmla="*/ 2276019 h 2276019"/>
              <a:gd name="connsiteX20" fmla="*/ 1336237 w 8305800"/>
              <a:gd name="connsiteY20" fmla="*/ 2193467 h 2276019"/>
              <a:gd name="connsiteX21" fmla="*/ 1336237 w 8305800"/>
              <a:gd name="connsiteY21" fmla="*/ 1945812 h 2276019"/>
              <a:gd name="connsiteX22" fmla="*/ 0 w 8305800"/>
              <a:gd name="connsiteY22" fmla="*/ 1945812 h 2276019"/>
              <a:gd name="connsiteX23" fmla="*/ 1038225 w 8305800"/>
              <a:gd name="connsiteY23" fmla="*/ 1120316 h 2276019"/>
              <a:gd name="connsiteX24" fmla="*/ 0 w 8305800"/>
              <a:gd name="connsiteY24" fmla="*/ 294819 h 2276019"/>
              <a:gd name="connsiteX0" fmla="*/ 2374462 w 8305800"/>
              <a:gd name="connsiteY0" fmla="*/ 377371 h 2276019"/>
              <a:gd name="connsiteX1" fmla="*/ 2114906 w 8305800"/>
              <a:gd name="connsiteY1" fmla="*/ 459923 h 2276019"/>
              <a:gd name="connsiteX2" fmla="*/ 1595793 w 8305800"/>
              <a:gd name="connsiteY2" fmla="*/ 459922 h 2276019"/>
              <a:gd name="connsiteX3" fmla="*/ 1336237 w 8305800"/>
              <a:gd name="connsiteY3" fmla="*/ 542474 h 2276019"/>
              <a:gd name="connsiteX4" fmla="*/ 1595793 w 8305800"/>
              <a:gd name="connsiteY4" fmla="*/ 625026 h 2276019"/>
              <a:gd name="connsiteX5" fmla="*/ 2374462 w 8305800"/>
              <a:gd name="connsiteY5" fmla="*/ 625026 h 2276019"/>
              <a:gd name="connsiteX6" fmla="*/ 2374462 w 8305800"/>
              <a:gd name="connsiteY6" fmla="*/ 377371 h 2276019"/>
              <a:gd name="connsiteX7" fmla="*/ 5931338 w 8305800"/>
              <a:gd name="connsiteY7" fmla="*/ 377371 h 2276019"/>
              <a:gd name="connsiteX8" fmla="*/ 6190894 w 8305800"/>
              <a:gd name="connsiteY8" fmla="*/ 459923 h 2276019"/>
              <a:gd name="connsiteX9" fmla="*/ 6710007 w 8305800"/>
              <a:gd name="connsiteY9" fmla="*/ 459922 h 2276019"/>
              <a:gd name="connsiteX10" fmla="*/ 6969563 w 8305800"/>
              <a:gd name="connsiteY10" fmla="*/ 542474 h 2276019"/>
              <a:gd name="connsiteX11" fmla="*/ 6710007 w 8305800"/>
              <a:gd name="connsiteY11" fmla="*/ 625026 h 2276019"/>
              <a:gd name="connsiteX12" fmla="*/ 5931338 w 8305800"/>
              <a:gd name="connsiteY12" fmla="*/ 625026 h 2276019"/>
              <a:gd name="connsiteX13" fmla="*/ 5931338 w 8305800"/>
              <a:gd name="connsiteY13" fmla="*/ 377371 h 2276019"/>
              <a:gd name="connsiteX0" fmla="*/ 0 w 8305800"/>
              <a:gd name="connsiteY0" fmla="*/ 294819 h 2276019"/>
              <a:gd name="connsiteX1" fmla="*/ 2114906 w 8305800"/>
              <a:gd name="connsiteY1" fmla="*/ 294819 h 2276019"/>
              <a:gd name="connsiteX2" fmla="*/ 2374462 w 8305800"/>
              <a:gd name="connsiteY2" fmla="*/ 377371 h 2276019"/>
              <a:gd name="connsiteX3" fmla="*/ 2114906 w 8305800"/>
              <a:gd name="connsiteY3" fmla="*/ 459923 h 2276019"/>
              <a:gd name="connsiteX4" fmla="*/ 1595793 w 8305800"/>
              <a:gd name="connsiteY4" fmla="*/ 459922 h 2276019"/>
              <a:gd name="connsiteX5" fmla="*/ 1336237 w 8305800"/>
              <a:gd name="connsiteY5" fmla="*/ 542474 h 2276019"/>
              <a:gd name="connsiteX6" fmla="*/ 1595793 w 8305800"/>
              <a:gd name="connsiteY6" fmla="*/ 625026 h 2276019"/>
              <a:gd name="connsiteX7" fmla="*/ 6710007 w 8305800"/>
              <a:gd name="connsiteY7" fmla="*/ 625026 h 2276019"/>
              <a:gd name="connsiteX8" fmla="*/ 6969563 w 8305800"/>
              <a:gd name="connsiteY8" fmla="*/ 542474 h 2276019"/>
              <a:gd name="connsiteX9" fmla="*/ 6710007 w 8305800"/>
              <a:gd name="connsiteY9" fmla="*/ 459922 h 2276019"/>
              <a:gd name="connsiteX10" fmla="*/ 6190894 w 8305800"/>
              <a:gd name="connsiteY10" fmla="*/ 459922 h 2276019"/>
              <a:gd name="connsiteX11" fmla="*/ 5931338 w 8305800"/>
              <a:gd name="connsiteY11" fmla="*/ 377370 h 2276019"/>
              <a:gd name="connsiteX12" fmla="*/ 6190894 w 8305800"/>
              <a:gd name="connsiteY12" fmla="*/ 294818 h 2276019"/>
              <a:gd name="connsiteX13" fmla="*/ 8305800 w 8305800"/>
              <a:gd name="connsiteY13" fmla="*/ 294819 h 2276019"/>
              <a:gd name="connsiteX14" fmla="*/ 7267575 w 8305800"/>
              <a:gd name="connsiteY14" fmla="*/ 1120316 h 2276019"/>
              <a:gd name="connsiteX15" fmla="*/ 8305800 w 8305800"/>
              <a:gd name="connsiteY15" fmla="*/ 1945812 h 2276019"/>
              <a:gd name="connsiteX16" fmla="*/ 6969563 w 8305800"/>
              <a:gd name="connsiteY16" fmla="*/ 1945812 h 2276019"/>
              <a:gd name="connsiteX17" fmla="*/ 6969563 w 8305800"/>
              <a:gd name="connsiteY17" fmla="*/ 2193467 h 2276019"/>
              <a:gd name="connsiteX18" fmla="*/ 6710007 w 8305800"/>
              <a:gd name="connsiteY18" fmla="*/ 2276019 h 2276019"/>
              <a:gd name="connsiteX19" fmla="*/ 1595793 w 8305800"/>
              <a:gd name="connsiteY19" fmla="*/ 2276019 h 2276019"/>
              <a:gd name="connsiteX20" fmla="*/ 1336237 w 8305800"/>
              <a:gd name="connsiteY20" fmla="*/ 2193467 h 2276019"/>
              <a:gd name="connsiteX21" fmla="*/ 1336237 w 8305800"/>
              <a:gd name="connsiteY21" fmla="*/ 1945812 h 2276019"/>
              <a:gd name="connsiteX22" fmla="*/ 0 w 8305800"/>
              <a:gd name="connsiteY22" fmla="*/ 1945812 h 2276019"/>
              <a:gd name="connsiteX23" fmla="*/ 1038225 w 8305800"/>
              <a:gd name="connsiteY23" fmla="*/ 1120316 h 2276019"/>
              <a:gd name="connsiteX24" fmla="*/ 0 w 8305800"/>
              <a:gd name="connsiteY24" fmla="*/ 294819 h 2276019"/>
              <a:gd name="connsiteX25" fmla="*/ 2374462 w 8305800"/>
              <a:gd name="connsiteY25" fmla="*/ 377371 h 2276019"/>
              <a:gd name="connsiteX26" fmla="*/ 2374462 w 8305800"/>
              <a:gd name="connsiteY26" fmla="*/ 625026 h 2276019"/>
              <a:gd name="connsiteX27" fmla="*/ 5931338 w 8305800"/>
              <a:gd name="connsiteY27" fmla="*/ 625026 h 2276019"/>
              <a:gd name="connsiteX28" fmla="*/ 4117052 w 8305800"/>
              <a:gd name="connsiteY28" fmla="*/ 0 h 2276019"/>
              <a:gd name="connsiteX29" fmla="*/ 1336237 w 8305800"/>
              <a:gd name="connsiteY29" fmla="*/ 1945812 h 2276019"/>
              <a:gd name="connsiteX30" fmla="*/ 1336237 w 8305800"/>
              <a:gd name="connsiteY30" fmla="*/ 542474 h 2276019"/>
              <a:gd name="connsiteX31" fmla="*/ 6969563 w 8305800"/>
              <a:gd name="connsiteY31" fmla="*/ 542474 h 2276019"/>
              <a:gd name="connsiteX32" fmla="*/ 6969563 w 8305800"/>
              <a:gd name="connsiteY32" fmla="*/ 1945812 h 2276019"/>
              <a:gd name="connsiteX0" fmla="*/ 0 w 8305800"/>
              <a:gd name="connsiteY0" fmla="*/ 294819 h 2276019"/>
              <a:gd name="connsiteX1" fmla="*/ 2114906 w 8305800"/>
              <a:gd name="connsiteY1" fmla="*/ 294819 h 2276019"/>
              <a:gd name="connsiteX2" fmla="*/ 2374462 w 8305800"/>
              <a:gd name="connsiteY2" fmla="*/ 377371 h 2276019"/>
              <a:gd name="connsiteX3" fmla="*/ 2114906 w 8305800"/>
              <a:gd name="connsiteY3" fmla="*/ 459923 h 2276019"/>
              <a:gd name="connsiteX4" fmla="*/ 1595793 w 8305800"/>
              <a:gd name="connsiteY4" fmla="*/ 459922 h 2276019"/>
              <a:gd name="connsiteX5" fmla="*/ 1336237 w 8305800"/>
              <a:gd name="connsiteY5" fmla="*/ 542474 h 2276019"/>
              <a:gd name="connsiteX6" fmla="*/ 1595793 w 8305800"/>
              <a:gd name="connsiteY6" fmla="*/ 625026 h 2276019"/>
              <a:gd name="connsiteX7" fmla="*/ 6710007 w 8305800"/>
              <a:gd name="connsiteY7" fmla="*/ 625026 h 2276019"/>
              <a:gd name="connsiteX8" fmla="*/ 6969563 w 8305800"/>
              <a:gd name="connsiteY8" fmla="*/ 542474 h 2276019"/>
              <a:gd name="connsiteX9" fmla="*/ 6710007 w 8305800"/>
              <a:gd name="connsiteY9" fmla="*/ 459922 h 2276019"/>
              <a:gd name="connsiteX10" fmla="*/ 6190894 w 8305800"/>
              <a:gd name="connsiteY10" fmla="*/ 459922 h 2276019"/>
              <a:gd name="connsiteX11" fmla="*/ 5931338 w 8305800"/>
              <a:gd name="connsiteY11" fmla="*/ 377370 h 2276019"/>
              <a:gd name="connsiteX12" fmla="*/ 6190894 w 8305800"/>
              <a:gd name="connsiteY12" fmla="*/ 294818 h 2276019"/>
              <a:gd name="connsiteX13" fmla="*/ 8305800 w 8305800"/>
              <a:gd name="connsiteY13" fmla="*/ 294819 h 2276019"/>
              <a:gd name="connsiteX14" fmla="*/ 7267575 w 8305800"/>
              <a:gd name="connsiteY14" fmla="*/ 1120316 h 2276019"/>
              <a:gd name="connsiteX15" fmla="*/ 8305800 w 8305800"/>
              <a:gd name="connsiteY15" fmla="*/ 1945812 h 2276019"/>
              <a:gd name="connsiteX16" fmla="*/ 6969563 w 8305800"/>
              <a:gd name="connsiteY16" fmla="*/ 1945812 h 2276019"/>
              <a:gd name="connsiteX17" fmla="*/ 6969563 w 8305800"/>
              <a:gd name="connsiteY17" fmla="*/ 2193467 h 2276019"/>
              <a:gd name="connsiteX18" fmla="*/ 6710007 w 8305800"/>
              <a:gd name="connsiteY18" fmla="*/ 2276019 h 2276019"/>
              <a:gd name="connsiteX19" fmla="*/ 1595793 w 8305800"/>
              <a:gd name="connsiteY19" fmla="*/ 2276019 h 2276019"/>
              <a:gd name="connsiteX20" fmla="*/ 1336237 w 8305800"/>
              <a:gd name="connsiteY20" fmla="*/ 2193467 h 2276019"/>
              <a:gd name="connsiteX21" fmla="*/ 1336237 w 8305800"/>
              <a:gd name="connsiteY21" fmla="*/ 1945812 h 2276019"/>
              <a:gd name="connsiteX22" fmla="*/ 0 w 8305800"/>
              <a:gd name="connsiteY22" fmla="*/ 1945812 h 2276019"/>
              <a:gd name="connsiteX23" fmla="*/ 1038225 w 8305800"/>
              <a:gd name="connsiteY23" fmla="*/ 1120316 h 2276019"/>
              <a:gd name="connsiteX24" fmla="*/ 0 w 8305800"/>
              <a:gd name="connsiteY24" fmla="*/ 294819 h 2276019"/>
              <a:gd name="connsiteX0" fmla="*/ 2374462 w 8305800"/>
              <a:gd name="connsiteY0" fmla="*/ 377371 h 2276019"/>
              <a:gd name="connsiteX1" fmla="*/ 2114906 w 8305800"/>
              <a:gd name="connsiteY1" fmla="*/ 459923 h 2276019"/>
              <a:gd name="connsiteX2" fmla="*/ 1595793 w 8305800"/>
              <a:gd name="connsiteY2" fmla="*/ 459922 h 2276019"/>
              <a:gd name="connsiteX3" fmla="*/ 1336237 w 8305800"/>
              <a:gd name="connsiteY3" fmla="*/ 542474 h 2276019"/>
              <a:gd name="connsiteX4" fmla="*/ 1595793 w 8305800"/>
              <a:gd name="connsiteY4" fmla="*/ 625026 h 2276019"/>
              <a:gd name="connsiteX5" fmla="*/ 2374462 w 8305800"/>
              <a:gd name="connsiteY5" fmla="*/ 625026 h 2276019"/>
              <a:gd name="connsiteX6" fmla="*/ 2374462 w 8305800"/>
              <a:gd name="connsiteY6" fmla="*/ 377371 h 2276019"/>
              <a:gd name="connsiteX7" fmla="*/ 5931338 w 8305800"/>
              <a:gd name="connsiteY7" fmla="*/ 377371 h 2276019"/>
              <a:gd name="connsiteX8" fmla="*/ 6190894 w 8305800"/>
              <a:gd name="connsiteY8" fmla="*/ 459923 h 2276019"/>
              <a:gd name="connsiteX9" fmla="*/ 6710007 w 8305800"/>
              <a:gd name="connsiteY9" fmla="*/ 459922 h 2276019"/>
              <a:gd name="connsiteX10" fmla="*/ 6969563 w 8305800"/>
              <a:gd name="connsiteY10" fmla="*/ 542474 h 2276019"/>
              <a:gd name="connsiteX11" fmla="*/ 6710007 w 8305800"/>
              <a:gd name="connsiteY11" fmla="*/ 625026 h 2276019"/>
              <a:gd name="connsiteX12" fmla="*/ 5931338 w 8305800"/>
              <a:gd name="connsiteY12" fmla="*/ 625026 h 2276019"/>
              <a:gd name="connsiteX13" fmla="*/ 5931338 w 8305800"/>
              <a:gd name="connsiteY13" fmla="*/ 377371 h 2276019"/>
              <a:gd name="connsiteX0" fmla="*/ 0 w 8305800"/>
              <a:gd name="connsiteY0" fmla="*/ 294819 h 2276019"/>
              <a:gd name="connsiteX1" fmla="*/ 2114906 w 8305800"/>
              <a:gd name="connsiteY1" fmla="*/ 294819 h 2276019"/>
              <a:gd name="connsiteX2" fmla="*/ 2374462 w 8305800"/>
              <a:gd name="connsiteY2" fmla="*/ 377371 h 2276019"/>
              <a:gd name="connsiteX3" fmla="*/ 2114906 w 8305800"/>
              <a:gd name="connsiteY3" fmla="*/ 459923 h 2276019"/>
              <a:gd name="connsiteX4" fmla="*/ 1595793 w 8305800"/>
              <a:gd name="connsiteY4" fmla="*/ 459922 h 2276019"/>
              <a:gd name="connsiteX5" fmla="*/ 1336237 w 8305800"/>
              <a:gd name="connsiteY5" fmla="*/ 542474 h 2276019"/>
              <a:gd name="connsiteX6" fmla="*/ 1595793 w 8305800"/>
              <a:gd name="connsiteY6" fmla="*/ 625026 h 2276019"/>
              <a:gd name="connsiteX7" fmla="*/ 6710007 w 8305800"/>
              <a:gd name="connsiteY7" fmla="*/ 625026 h 2276019"/>
              <a:gd name="connsiteX8" fmla="*/ 6969563 w 8305800"/>
              <a:gd name="connsiteY8" fmla="*/ 542474 h 2276019"/>
              <a:gd name="connsiteX9" fmla="*/ 6710007 w 8305800"/>
              <a:gd name="connsiteY9" fmla="*/ 459922 h 2276019"/>
              <a:gd name="connsiteX10" fmla="*/ 6190894 w 8305800"/>
              <a:gd name="connsiteY10" fmla="*/ 459922 h 2276019"/>
              <a:gd name="connsiteX11" fmla="*/ 5931338 w 8305800"/>
              <a:gd name="connsiteY11" fmla="*/ 377370 h 2276019"/>
              <a:gd name="connsiteX12" fmla="*/ 6190894 w 8305800"/>
              <a:gd name="connsiteY12" fmla="*/ 294818 h 2276019"/>
              <a:gd name="connsiteX13" fmla="*/ 8305800 w 8305800"/>
              <a:gd name="connsiteY13" fmla="*/ 294819 h 2276019"/>
              <a:gd name="connsiteX14" fmla="*/ 7267575 w 8305800"/>
              <a:gd name="connsiteY14" fmla="*/ 1120316 h 2276019"/>
              <a:gd name="connsiteX15" fmla="*/ 8305800 w 8305800"/>
              <a:gd name="connsiteY15" fmla="*/ 1945812 h 2276019"/>
              <a:gd name="connsiteX16" fmla="*/ 6969563 w 8305800"/>
              <a:gd name="connsiteY16" fmla="*/ 1945812 h 2276019"/>
              <a:gd name="connsiteX17" fmla="*/ 6969563 w 8305800"/>
              <a:gd name="connsiteY17" fmla="*/ 2193467 h 2276019"/>
              <a:gd name="connsiteX18" fmla="*/ 6710007 w 8305800"/>
              <a:gd name="connsiteY18" fmla="*/ 2276019 h 2276019"/>
              <a:gd name="connsiteX19" fmla="*/ 1595793 w 8305800"/>
              <a:gd name="connsiteY19" fmla="*/ 2276019 h 2276019"/>
              <a:gd name="connsiteX20" fmla="*/ 1336237 w 8305800"/>
              <a:gd name="connsiteY20" fmla="*/ 2193467 h 2276019"/>
              <a:gd name="connsiteX21" fmla="*/ 1336237 w 8305800"/>
              <a:gd name="connsiteY21" fmla="*/ 1945812 h 2276019"/>
              <a:gd name="connsiteX22" fmla="*/ 0 w 8305800"/>
              <a:gd name="connsiteY22" fmla="*/ 1945812 h 2276019"/>
              <a:gd name="connsiteX23" fmla="*/ 1038225 w 8305800"/>
              <a:gd name="connsiteY23" fmla="*/ 1120316 h 2276019"/>
              <a:gd name="connsiteX24" fmla="*/ 0 w 8305800"/>
              <a:gd name="connsiteY24" fmla="*/ 294819 h 2276019"/>
              <a:gd name="connsiteX25" fmla="*/ 4101662 w 8305800"/>
              <a:gd name="connsiteY25" fmla="*/ 14514 h 2276019"/>
              <a:gd name="connsiteX26" fmla="*/ 2374462 w 8305800"/>
              <a:gd name="connsiteY26" fmla="*/ 625026 h 2276019"/>
              <a:gd name="connsiteX27" fmla="*/ 5931338 w 8305800"/>
              <a:gd name="connsiteY27" fmla="*/ 625026 h 2276019"/>
              <a:gd name="connsiteX28" fmla="*/ 4117052 w 8305800"/>
              <a:gd name="connsiteY28" fmla="*/ 0 h 2276019"/>
              <a:gd name="connsiteX29" fmla="*/ 1336237 w 8305800"/>
              <a:gd name="connsiteY29" fmla="*/ 1945812 h 2276019"/>
              <a:gd name="connsiteX30" fmla="*/ 1336237 w 8305800"/>
              <a:gd name="connsiteY30" fmla="*/ 542474 h 2276019"/>
              <a:gd name="connsiteX31" fmla="*/ 6969563 w 8305800"/>
              <a:gd name="connsiteY31" fmla="*/ 542474 h 2276019"/>
              <a:gd name="connsiteX32" fmla="*/ 6969563 w 8305800"/>
              <a:gd name="connsiteY32" fmla="*/ 1945812 h 227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05800" h="2276019" stroke="0" extrusionOk="0">
                <a:moveTo>
                  <a:pt x="0" y="294819"/>
                </a:moveTo>
                <a:lnTo>
                  <a:pt x="2114906" y="294819"/>
                </a:lnTo>
                <a:cubicBezTo>
                  <a:pt x="2258255" y="294819"/>
                  <a:pt x="2374462" y="331779"/>
                  <a:pt x="2374462" y="377371"/>
                </a:cubicBezTo>
                <a:cubicBezTo>
                  <a:pt x="2374462" y="422963"/>
                  <a:pt x="2258255" y="459923"/>
                  <a:pt x="2114906" y="459923"/>
                </a:cubicBezTo>
                <a:lnTo>
                  <a:pt x="1595793" y="459922"/>
                </a:lnTo>
                <a:cubicBezTo>
                  <a:pt x="1452444" y="459922"/>
                  <a:pt x="1336237" y="496882"/>
                  <a:pt x="1336237" y="542474"/>
                </a:cubicBezTo>
                <a:cubicBezTo>
                  <a:pt x="1336237" y="588066"/>
                  <a:pt x="1452444" y="625026"/>
                  <a:pt x="1595793" y="625026"/>
                </a:cubicBezTo>
                <a:lnTo>
                  <a:pt x="6710007" y="625026"/>
                </a:lnTo>
                <a:cubicBezTo>
                  <a:pt x="6853356" y="625026"/>
                  <a:pt x="6969563" y="588066"/>
                  <a:pt x="6969563" y="542474"/>
                </a:cubicBezTo>
                <a:cubicBezTo>
                  <a:pt x="6969563" y="496882"/>
                  <a:pt x="6853356" y="459922"/>
                  <a:pt x="6710007" y="459922"/>
                </a:cubicBezTo>
                <a:lnTo>
                  <a:pt x="6190894" y="459922"/>
                </a:lnTo>
                <a:cubicBezTo>
                  <a:pt x="6047545" y="459922"/>
                  <a:pt x="5931338" y="422962"/>
                  <a:pt x="5931338" y="377370"/>
                </a:cubicBezTo>
                <a:cubicBezTo>
                  <a:pt x="5931338" y="331778"/>
                  <a:pt x="6047545" y="294818"/>
                  <a:pt x="6190894" y="294818"/>
                </a:cubicBezTo>
                <a:lnTo>
                  <a:pt x="8305800" y="294819"/>
                </a:lnTo>
                <a:lnTo>
                  <a:pt x="7267575" y="1120316"/>
                </a:lnTo>
                <a:lnTo>
                  <a:pt x="8305800" y="1945812"/>
                </a:lnTo>
                <a:lnTo>
                  <a:pt x="6969563" y="1945812"/>
                </a:lnTo>
                <a:lnTo>
                  <a:pt x="6969563" y="2193467"/>
                </a:lnTo>
                <a:cubicBezTo>
                  <a:pt x="6969563" y="2239059"/>
                  <a:pt x="6853356" y="2276019"/>
                  <a:pt x="6710007" y="2276019"/>
                </a:cubicBezTo>
                <a:lnTo>
                  <a:pt x="1595793" y="2276019"/>
                </a:lnTo>
                <a:cubicBezTo>
                  <a:pt x="1452444" y="2276019"/>
                  <a:pt x="1336237" y="2239059"/>
                  <a:pt x="1336237" y="2193467"/>
                </a:cubicBezTo>
                <a:lnTo>
                  <a:pt x="1336237" y="1945812"/>
                </a:lnTo>
                <a:lnTo>
                  <a:pt x="0" y="1945812"/>
                </a:lnTo>
                <a:lnTo>
                  <a:pt x="1038225" y="1120316"/>
                </a:lnTo>
                <a:lnTo>
                  <a:pt x="0" y="294819"/>
                </a:lnTo>
                <a:close/>
              </a:path>
              <a:path w="8305800" h="2276019" fill="darkenLess" stroke="0" extrusionOk="0">
                <a:moveTo>
                  <a:pt x="2374462" y="377371"/>
                </a:moveTo>
                <a:lnTo>
                  <a:pt x="2114906" y="459923"/>
                </a:lnTo>
                <a:lnTo>
                  <a:pt x="1595793" y="459922"/>
                </a:lnTo>
                <a:cubicBezTo>
                  <a:pt x="1452444" y="459922"/>
                  <a:pt x="1336237" y="496882"/>
                  <a:pt x="1336237" y="542474"/>
                </a:cubicBezTo>
                <a:cubicBezTo>
                  <a:pt x="1336237" y="588066"/>
                  <a:pt x="1452444" y="625026"/>
                  <a:pt x="1595793" y="625026"/>
                </a:cubicBezTo>
                <a:lnTo>
                  <a:pt x="2374462" y="625026"/>
                </a:lnTo>
                <a:lnTo>
                  <a:pt x="2374462" y="377371"/>
                </a:lnTo>
                <a:close/>
                <a:moveTo>
                  <a:pt x="5931338" y="377371"/>
                </a:moveTo>
                <a:cubicBezTo>
                  <a:pt x="5931338" y="422963"/>
                  <a:pt x="6047545" y="459923"/>
                  <a:pt x="6190894" y="459923"/>
                </a:cubicBezTo>
                <a:lnTo>
                  <a:pt x="6710007" y="459922"/>
                </a:lnTo>
                <a:cubicBezTo>
                  <a:pt x="6853356" y="459922"/>
                  <a:pt x="6969563" y="496882"/>
                  <a:pt x="6969563" y="542474"/>
                </a:cubicBezTo>
                <a:cubicBezTo>
                  <a:pt x="6969563" y="588066"/>
                  <a:pt x="6853356" y="625026"/>
                  <a:pt x="6710007" y="625026"/>
                </a:cubicBezTo>
                <a:lnTo>
                  <a:pt x="5931338" y="625026"/>
                </a:lnTo>
                <a:lnTo>
                  <a:pt x="5931338" y="377371"/>
                </a:lnTo>
                <a:close/>
              </a:path>
              <a:path w="8305800" h="2276019" fill="none" extrusionOk="0">
                <a:moveTo>
                  <a:pt x="0" y="294819"/>
                </a:moveTo>
                <a:lnTo>
                  <a:pt x="2114906" y="294819"/>
                </a:lnTo>
                <a:cubicBezTo>
                  <a:pt x="2258255" y="294819"/>
                  <a:pt x="2374462" y="331779"/>
                  <a:pt x="2374462" y="377371"/>
                </a:cubicBezTo>
                <a:cubicBezTo>
                  <a:pt x="2374462" y="422963"/>
                  <a:pt x="2258255" y="459923"/>
                  <a:pt x="2114906" y="459923"/>
                </a:cubicBezTo>
                <a:lnTo>
                  <a:pt x="1595793" y="459922"/>
                </a:lnTo>
                <a:cubicBezTo>
                  <a:pt x="1452444" y="459922"/>
                  <a:pt x="1336237" y="496882"/>
                  <a:pt x="1336237" y="542474"/>
                </a:cubicBezTo>
                <a:cubicBezTo>
                  <a:pt x="1336237" y="588066"/>
                  <a:pt x="1452444" y="625026"/>
                  <a:pt x="1595793" y="625026"/>
                </a:cubicBezTo>
                <a:lnTo>
                  <a:pt x="6710007" y="625026"/>
                </a:lnTo>
                <a:cubicBezTo>
                  <a:pt x="6853356" y="625026"/>
                  <a:pt x="6969563" y="588066"/>
                  <a:pt x="6969563" y="542474"/>
                </a:cubicBezTo>
                <a:cubicBezTo>
                  <a:pt x="6969563" y="496882"/>
                  <a:pt x="6853356" y="459922"/>
                  <a:pt x="6710007" y="459922"/>
                </a:cubicBezTo>
                <a:lnTo>
                  <a:pt x="6190894" y="459922"/>
                </a:lnTo>
                <a:cubicBezTo>
                  <a:pt x="6047545" y="459922"/>
                  <a:pt x="5931338" y="422962"/>
                  <a:pt x="5931338" y="377370"/>
                </a:cubicBezTo>
                <a:cubicBezTo>
                  <a:pt x="5931338" y="331778"/>
                  <a:pt x="6047545" y="294818"/>
                  <a:pt x="6190894" y="294818"/>
                </a:cubicBezTo>
                <a:lnTo>
                  <a:pt x="8305800" y="294819"/>
                </a:lnTo>
                <a:lnTo>
                  <a:pt x="7267575" y="1120316"/>
                </a:lnTo>
                <a:lnTo>
                  <a:pt x="8305800" y="1945812"/>
                </a:lnTo>
                <a:lnTo>
                  <a:pt x="6969563" y="1945812"/>
                </a:lnTo>
                <a:lnTo>
                  <a:pt x="6969563" y="2193467"/>
                </a:lnTo>
                <a:cubicBezTo>
                  <a:pt x="6969563" y="2239059"/>
                  <a:pt x="6853356" y="2276019"/>
                  <a:pt x="6710007" y="2276019"/>
                </a:cubicBezTo>
                <a:lnTo>
                  <a:pt x="1595793" y="2276019"/>
                </a:lnTo>
                <a:cubicBezTo>
                  <a:pt x="1452444" y="2276019"/>
                  <a:pt x="1336237" y="2239059"/>
                  <a:pt x="1336237" y="2193467"/>
                </a:cubicBezTo>
                <a:lnTo>
                  <a:pt x="1336237" y="1945812"/>
                </a:lnTo>
                <a:lnTo>
                  <a:pt x="0" y="1945812"/>
                </a:lnTo>
                <a:lnTo>
                  <a:pt x="1038225" y="1120316"/>
                </a:lnTo>
                <a:lnTo>
                  <a:pt x="0" y="294819"/>
                </a:lnTo>
                <a:close/>
                <a:moveTo>
                  <a:pt x="4101662" y="14514"/>
                </a:moveTo>
                <a:lnTo>
                  <a:pt x="2374462" y="625026"/>
                </a:lnTo>
                <a:moveTo>
                  <a:pt x="5931338" y="625026"/>
                </a:moveTo>
                <a:cubicBezTo>
                  <a:pt x="5931338" y="542474"/>
                  <a:pt x="4117052" y="82552"/>
                  <a:pt x="4117052" y="0"/>
                </a:cubicBezTo>
                <a:moveTo>
                  <a:pt x="1336237" y="1945812"/>
                </a:moveTo>
                <a:lnTo>
                  <a:pt x="1336237" y="542474"/>
                </a:lnTo>
                <a:moveTo>
                  <a:pt x="6969563" y="542474"/>
                </a:moveTo>
                <a:lnTo>
                  <a:pt x="6969563" y="1945812"/>
                </a:lnTo>
              </a:path>
            </a:pathLst>
          </a:custGeom>
          <a:ln w="101600" cap="sq" cmpd="dbl">
            <a:solidFill>
              <a:schemeClr val="tx1"/>
            </a:solidFill>
            <a:miter lim="800000"/>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b="1" dirty="0" smtClean="0">
              <a:latin typeface="Book Antiqua" pitchFamily="18" charset="0"/>
            </a:endParaRPr>
          </a:p>
          <a:p>
            <a:pPr algn="ctr"/>
            <a:r>
              <a:rPr lang="en-US" sz="4000" b="1" dirty="0" smtClean="0">
                <a:latin typeface="Book Antiqua" pitchFamily="18" charset="0"/>
              </a:rPr>
              <a:t>Our Today’s Lesson is-</a:t>
            </a:r>
            <a:endParaRPr lang="en-US" sz="4000" b="1" dirty="0">
              <a:latin typeface="Book Antiqua" pitchFamily="18" charset="0"/>
            </a:endParaRPr>
          </a:p>
        </p:txBody>
      </p:sp>
      <p:sp>
        <p:nvSpPr>
          <p:cNvPr id="4" name="TextBox 3"/>
          <p:cNvSpPr txBox="1"/>
          <p:nvPr/>
        </p:nvSpPr>
        <p:spPr>
          <a:xfrm>
            <a:off x="762000" y="3168194"/>
            <a:ext cx="8001000" cy="1861006"/>
          </a:xfrm>
          <a:prstGeom prst="ellipse">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4000" b="1" dirty="0" smtClean="0">
                <a:latin typeface="Book Antiqua" pitchFamily="18" charset="0"/>
              </a:rPr>
              <a:t>Future Aircraft</a:t>
            </a:r>
          </a:p>
          <a:p>
            <a:pPr algn="ctr"/>
            <a:r>
              <a:rPr lang="en-US" sz="4000" b="1" dirty="0" smtClean="0">
                <a:latin typeface="Book Antiqua" pitchFamily="18" charset="0"/>
              </a:rPr>
              <a:t>Unit-9, Lesson- 5</a:t>
            </a:r>
            <a:endParaRPr lang="en-US" sz="4000" b="1" dirty="0">
              <a:latin typeface="Book Antiqua" pitchFamily="18" charset="0"/>
            </a:endParaRPr>
          </a:p>
        </p:txBody>
      </p:sp>
    </p:spTree>
    <p:extLst>
      <p:ext uri="{BB962C8B-B14F-4D97-AF65-F5344CB8AC3E}">
        <p14:creationId xmlns:p14="http://schemas.microsoft.com/office/powerpoint/2010/main" val="109691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524000"/>
            <a:ext cx="7696200" cy="4572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smtClean="0">
                <a:latin typeface="Book Antiqua" pitchFamily="18" charset="0"/>
              </a:rPr>
              <a:t>By the end of the lesson, students will be able to-</a:t>
            </a:r>
          </a:p>
          <a:p>
            <a:pPr marL="457200" indent="-457200">
              <a:buFont typeface="Wingdings" pitchFamily="2" charset="2"/>
              <a:buChar char="Ø"/>
            </a:pPr>
            <a:r>
              <a:rPr lang="en-US" sz="3200" b="1" dirty="0" smtClean="0">
                <a:latin typeface="Book Antiqua" pitchFamily="18" charset="0"/>
              </a:rPr>
              <a:t>ask and answer questions</a:t>
            </a:r>
          </a:p>
          <a:p>
            <a:pPr marL="457200" indent="-457200">
              <a:buFont typeface="Wingdings" pitchFamily="2" charset="2"/>
              <a:buChar char="Ø"/>
            </a:pPr>
            <a:r>
              <a:rPr lang="en-US" sz="3200" b="1" dirty="0" smtClean="0">
                <a:latin typeface="Book Antiqua" pitchFamily="18" charset="0"/>
              </a:rPr>
              <a:t>read and understand text materials</a:t>
            </a:r>
          </a:p>
          <a:p>
            <a:pPr marL="457200" indent="-457200">
              <a:buFont typeface="Wingdings" pitchFamily="2" charset="2"/>
              <a:buChar char="Ø"/>
            </a:pPr>
            <a:r>
              <a:rPr lang="en-US" sz="3200" b="1" dirty="0">
                <a:latin typeface="Book Antiqua" pitchFamily="18" charset="0"/>
              </a:rPr>
              <a:t>p</a:t>
            </a:r>
            <a:r>
              <a:rPr lang="en-US" sz="3200" b="1" dirty="0" smtClean="0">
                <a:latin typeface="Book Antiqua" pitchFamily="18" charset="0"/>
              </a:rPr>
              <a:t>articipate in a short dialogue</a:t>
            </a:r>
          </a:p>
          <a:p>
            <a:pPr marL="457200" indent="-457200">
              <a:buFont typeface="Wingdings" pitchFamily="2" charset="2"/>
              <a:buChar char="Ø"/>
            </a:pPr>
            <a:r>
              <a:rPr lang="en-US" sz="3200" b="1" dirty="0" smtClean="0">
                <a:latin typeface="Book Antiqua" pitchFamily="18" charset="0"/>
              </a:rPr>
              <a:t>write answers to the questions</a:t>
            </a:r>
          </a:p>
          <a:p>
            <a:pPr marL="457200" indent="-457200">
              <a:buFont typeface="Wingdings" pitchFamily="2" charset="2"/>
              <a:buChar char="Ø"/>
            </a:pPr>
            <a:r>
              <a:rPr lang="en-US" sz="3200" b="1" dirty="0" smtClean="0">
                <a:latin typeface="Book Antiqua" pitchFamily="18" charset="0"/>
              </a:rPr>
              <a:t>write short paragraphs</a:t>
            </a:r>
            <a:endParaRPr lang="en-US" sz="3200" b="1" dirty="0">
              <a:latin typeface="Book Antiqua" pitchFamily="18" charset="0"/>
            </a:endParaRPr>
          </a:p>
        </p:txBody>
      </p:sp>
      <p:grpSp>
        <p:nvGrpSpPr>
          <p:cNvPr id="4" name="Group 3"/>
          <p:cNvGrpSpPr/>
          <p:nvPr/>
        </p:nvGrpSpPr>
        <p:grpSpPr>
          <a:xfrm>
            <a:off x="762000" y="228600"/>
            <a:ext cx="7696200" cy="1295400"/>
            <a:chOff x="914400" y="228600"/>
            <a:chExt cx="7696200" cy="1295400"/>
          </a:xfrm>
        </p:grpSpPr>
        <p:sp>
          <p:nvSpPr>
            <p:cNvPr id="2" name="Trapezoid 1"/>
            <p:cNvSpPr/>
            <p:nvPr/>
          </p:nvSpPr>
          <p:spPr>
            <a:xfrm>
              <a:off x="914400" y="228600"/>
              <a:ext cx="7696200" cy="1295400"/>
            </a:xfrm>
            <a:prstGeom prst="trapezoid">
              <a:avLst>
                <a:gd name="adj" fmla="val 85504"/>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latin typeface="Book Antiqua" pitchFamily="18" charset="0"/>
                </a:rPr>
                <a:t>Aims of the lesson-</a:t>
              </a:r>
              <a:endParaRPr lang="en-US" sz="3600" b="1" dirty="0">
                <a:latin typeface="Book Antiqua" pitchFamily="18" charset="0"/>
              </a:endParaRPr>
            </a:p>
          </p:txBody>
        </p:sp>
        <p:cxnSp>
          <p:nvCxnSpPr>
            <p:cNvPr id="5" name="Straight Connector 4"/>
            <p:cNvCxnSpPr/>
            <p:nvPr/>
          </p:nvCxnSpPr>
          <p:spPr>
            <a:xfrm>
              <a:off x="2028372" y="228600"/>
              <a:ext cx="457200" cy="12954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36437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292" y="685800"/>
            <a:ext cx="8306708" cy="1077218"/>
          </a:xfrm>
          <a:prstGeom prst="rect">
            <a:avLst/>
          </a:prstGeom>
          <a:noFill/>
          <a:ln>
            <a:solidFill>
              <a:schemeClr val="tx1"/>
            </a:solidFill>
          </a:ln>
        </p:spPr>
        <p:txBody>
          <a:bodyPr wrap="square" rtlCol="0">
            <a:spAutoFit/>
          </a:bodyPr>
          <a:lstStyle/>
          <a:p>
            <a:pPr algn="just"/>
            <a:r>
              <a:rPr lang="en-US" sz="3200" b="1" dirty="0">
                <a:latin typeface="Book Antiqua" pitchFamily="18" charset="0"/>
              </a:rPr>
              <a:t>A Look at the pictures and say what they are. Discuss with your partner</a:t>
            </a:r>
            <a:r>
              <a:rPr lang="en-US" sz="3200" b="1" dirty="0" smtClean="0">
                <a:latin typeface="Book Antiqua" pitchFamily="18" charset="0"/>
              </a:rPr>
              <a:t>.</a:t>
            </a:r>
            <a:endParaRPr lang="en-US" sz="3200"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915418"/>
            <a:ext cx="4114800" cy="41805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92" y="1915418"/>
            <a:ext cx="4039508" cy="418058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6096000"/>
            <a:ext cx="646123" cy="646123"/>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877" y="6096000"/>
            <a:ext cx="646123" cy="652218"/>
          </a:xfrm>
          <a:prstGeom prst="rect">
            <a:avLst/>
          </a:prstGeom>
        </p:spPr>
      </p:pic>
    </p:spTree>
    <p:extLst>
      <p:ext uri="{BB962C8B-B14F-4D97-AF65-F5344CB8AC3E}">
        <p14:creationId xmlns:p14="http://schemas.microsoft.com/office/powerpoint/2010/main" val="367421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62843" y="2133600"/>
            <a:ext cx="4953000" cy="22860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smtClean="0">
                <a:latin typeface="Book Antiqua" pitchFamily="18" charset="0"/>
              </a:rPr>
              <a:t>Key words</a:t>
            </a:r>
            <a:endParaRPr lang="en-US" sz="3600" b="1" dirty="0">
              <a:latin typeface="Book Antiqua" pitchFamily="18" charset="0"/>
            </a:endParaRPr>
          </a:p>
        </p:txBody>
      </p:sp>
    </p:spTree>
    <p:extLst>
      <p:ext uri="{BB962C8B-B14F-4D97-AF65-F5344CB8AC3E}">
        <p14:creationId xmlns:p14="http://schemas.microsoft.com/office/powerpoint/2010/main" val="531879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2193" y="863025"/>
            <a:ext cx="3679612" cy="584775"/>
          </a:xfrm>
          <a:prstGeom prst="rect">
            <a:avLst/>
          </a:prstGeom>
          <a:ln>
            <a:solidFill>
              <a:schemeClr val="tx1"/>
            </a:solidFill>
          </a:ln>
        </p:spPr>
        <p:txBody>
          <a:bodyPr wrap="square">
            <a:spAutoFit/>
          </a:bodyPr>
          <a:lstStyle/>
          <a:p>
            <a:pPr algn="ctr"/>
            <a:r>
              <a:rPr lang="en-US" sz="3200" dirty="0">
                <a:latin typeface="Book Antiqua" pitchFamily="18" charset="0"/>
              </a:rPr>
              <a:t>withstand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9460"/>
          <a:stretch/>
        </p:blipFill>
        <p:spPr>
          <a:xfrm>
            <a:off x="2732192" y="1619012"/>
            <a:ext cx="3679613" cy="2604645"/>
          </a:xfrm>
          <a:prstGeom prst="rect">
            <a:avLst/>
          </a:prstGeom>
        </p:spPr>
      </p:pic>
      <p:sp>
        <p:nvSpPr>
          <p:cNvPr id="4" name="TextBox 3"/>
          <p:cNvSpPr txBox="1"/>
          <p:nvPr/>
        </p:nvSpPr>
        <p:spPr>
          <a:xfrm>
            <a:off x="2732193" y="4419600"/>
            <a:ext cx="3592407" cy="584775"/>
          </a:xfrm>
          <a:prstGeom prst="rect">
            <a:avLst/>
          </a:prstGeom>
          <a:noFill/>
          <a:ln>
            <a:solidFill>
              <a:schemeClr val="tx1"/>
            </a:solidFill>
          </a:ln>
        </p:spPr>
        <p:txBody>
          <a:bodyPr wrap="square" rtlCol="0">
            <a:spAutoFit/>
          </a:bodyPr>
          <a:lstStyle/>
          <a:p>
            <a:pPr algn="ctr"/>
            <a:r>
              <a:rPr lang="en-US" sz="3200" dirty="0">
                <a:latin typeface="Book Antiqua" pitchFamily="18" charset="0"/>
              </a:rPr>
              <a:t>survive, </a:t>
            </a:r>
            <a:r>
              <a:rPr lang="en-US" sz="3200" dirty="0" smtClean="0">
                <a:latin typeface="Book Antiqua" pitchFamily="18" charset="0"/>
              </a:rPr>
              <a:t>tolerate</a:t>
            </a:r>
            <a:endParaRPr lang="en-US" sz="3200" dirty="0"/>
          </a:p>
        </p:txBody>
      </p:sp>
    </p:spTree>
    <p:extLst>
      <p:ext uri="{BB962C8B-B14F-4D97-AF65-F5344CB8AC3E}">
        <p14:creationId xmlns:p14="http://schemas.microsoft.com/office/powerpoint/2010/main" val="278234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TotalTime>
  <Words>1206</Words>
  <Application>Microsoft Office PowerPoint</Application>
  <PresentationFormat>On-screen Show (4:3)</PresentationFormat>
  <Paragraphs>166</Paragraphs>
  <Slides>30</Slides>
  <Notes>28</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100</cp:revision>
  <dcterms:created xsi:type="dcterms:W3CDTF">2014-10-07T13:55:08Z</dcterms:created>
  <dcterms:modified xsi:type="dcterms:W3CDTF">2015-06-24T04:06:39Z</dcterms:modified>
</cp:coreProperties>
</file>